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60.jpg" ContentType="image/jpeg"/>
  <Override PartName="/ppt/media/image61.jpg" ContentType="image/jpeg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4"/>
    <p:sldMasterId id="2147483780" r:id="rId5"/>
  </p:sldMasterIdLst>
  <p:notesMasterIdLst>
    <p:notesMasterId r:id="rId38"/>
  </p:notesMasterIdLst>
  <p:handoutMasterIdLst>
    <p:handoutMasterId r:id="rId39"/>
  </p:handoutMasterIdLst>
  <p:sldIdLst>
    <p:sldId id="256" r:id="rId6"/>
    <p:sldId id="277" r:id="rId7"/>
    <p:sldId id="288" r:id="rId8"/>
    <p:sldId id="259" r:id="rId9"/>
    <p:sldId id="261" r:id="rId10"/>
    <p:sldId id="262" r:id="rId11"/>
    <p:sldId id="292" r:id="rId12"/>
    <p:sldId id="293" r:id="rId13"/>
    <p:sldId id="294" r:id="rId14"/>
    <p:sldId id="258" r:id="rId15"/>
    <p:sldId id="302" r:id="rId16"/>
    <p:sldId id="276" r:id="rId17"/>
    <p:sldId id="300" r:id="rId18"/>
    <p:sldId id="301" r:id="rId19"/>
    <p:sldId id="278" r:id="rId20"/>
    <p:sldId id="297" r:id="rId21"/>
    <p:sldId id="282" r:id="rId22"/>
    <p:sldId id="285" r:id="rId23"/>
    <p:sldId id="296" r:id="rId24"/>
    <p:sldId id="283" r:id="rId25"/>
    <p:sldId id="284" r:id="rId26"/>
    <p:sldId id="281" r:id="rId27"/>
    <p:sldId id="280" r:id="rId28"/>
    <p:sldId id="295" r:id="rId29"/>
    <p:sldId id="290" r:id="rId30"/>
    <p:sldId id="298" r:id="rId31"/>
    <p:sldId id="299" r:id="rId32"/>
    <p:sldId id="274" r:id="rId33"/>
    <p:sldId id="279" r:id="rId34"/>
    <p:sldId id="275" r:id="rId35"/>
    <p:sldId id="264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33" autoAdjust="0"/>
  </p:normalViewPr>
  <p:slideViewPr>
    <p:cSldViewPr snapToGrid="0" snapToObjects="1">
      <p:cViewPr>
        <p:scale>
          <a:sx n="46" d="100"/>
          <a:sy n="46" d="100"/>
        </p:scale>
        <p:origin x="1656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Uses of Virtual Reality</c:v>
                </c:pt>
              </c:strCache>
            </c:strRef>
          </c:tx>
          <c:spPr>
            <a:ln w="635">
              <a:solidFill>
                <a:schemeClr val="tx1">
                  <a:alpha val="50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635">
                <a:solidFill>
                  <a:schemeClr val="tx1">
                    <a:alpha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0C-4ACA-9815-18F1C2B69B3E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635">
                <a:solidFill>
                  <a:schemeClr val="tx1">
                    <a:alpha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0C-4ACA-9815-18F1C2B69B3E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635">
                <a:solidFill>
                  <a:schemeClr val="tx1">
                    <a:alpha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0C-4ACA-9815-18F1C2B69B3E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635">
                <a:solidFill>
                  <a:schemeClr val="tx1">
                    <a:alpha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0C-4ACA-9815-18F1C2B69B3E}"/>
              </c:ext>
            </c:extLst>
          </c:dPt>
          <c:dPt>
            <c:idx val="4"/>
            <c:bubble3D val="0"/>
            <c:spPr>
              <a:solidFill>
                <a:schemeClr val="accent1">
                  <a:tint val="30000"/>
                </a:schemeClr>
              </a:solidFill>
              <a:ln w="635">
                <a:solidFill>
                  <a:schemeClr val="tx1">
                    <a:alpha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D0C-4ACA-9815-18F1C2B69B3E}"/>
              </c:ext>
            </c:extLst>
          </c:dPt>
          <c:cat>
            <c:strRef>
              <c:f>Sheet1!$A$2:$A$5</c:f>
              <c:strCache>
                <c:ptCount val="4"/>
                <c:pt idx="0">
                  <c:v>Education</c:v>
                </c:pt>
                <c:pt idx="1">
                  <c:v>Travel</c:v>
                </c:pt>
                <c:pt idx="2">
                  <c:v>Medical</c:v>
                </c:pt>
                <c:pt idx="3">
                  <c:v>Recreation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20</c:v>
                </c:pt>
                <c:pt idx="2">
                  <c:v>14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D0C-4ACA-9815-18F1C2B69B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63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724402046109014"/>
          <c:y val="0.28306539071289344"/>
          <c:w val="0.15149181877179171"/>
          <c:h val="0.40024637897975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Smart Product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9563C5-C199-4F5B-A899-8CC071034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Voice Recognition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B1A768-2666-4AB4-BDA7-F0E3C4160D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Artificial Intelligence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A5586A-C40E-4DDA-98A5-6545F36F4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VR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8C4F7-DD86-40E4-BA83-6838C8E845B2}">
      <dgm:prSet phldrT="[Text]" custT="1"/>
      <dgm:spPr/>
      <dgm:t>
        <a:bodyPr/>
        <a:lstStyle/>
        <a:p>
          <a:r>
            <a:rPr lang="en-US" sz="1800" b="1" dirty="0"/>
            <a:t>Problem Solving</a:t>
          </a:r>
        </a:p>
      </dgm:t>
    </dgm:pt>
    <dgm:pt modelId="{4F4EFEB2-AE6B-4B4E-A388-E726479684C1}" type="parTrans" cxnId="{FDEC3F6B-F860-4E8B-8B14-455DBFCFBFB4}">
      <dgm:prSet/>
      <dgm:spPr/>
      <dgm:t>
        <a:bodyPr/>
        <a:lstStyle/>
        <a:p>
          <a:endParaRPr lang="en-US"/>
        </a:p>
      </dgm:t>
    </dgm:pt>
    <dgm:pt modelId="{BEE196C3-EEB3-4935-976F-A713EF603EEA}" type="sibTrans" cxnId="{FDEC3F6B-F860-4E8B-8B14-455DBFCFBFB4}">
      <dgm:prSet/>
      <dgm:spPr/>
      <dgm:t>
        <a:bodyPr/>
        <a:lstStyle/>
        <a:p>
          <a:endParaRPr lang="en-US"/>
        </a:p>
      </dgm:t>
    </dgm:pt>
    <dgm:pt modelId="{27C8F191-CB8B-4A89-9EDF-D94B6E4ADC92}">
      <dgm:prSet phldrT="[Text]" custT="1"/>
      <dgm:spPr/>
      <dgm:t>
        <a:bodyPr/>
        <a:lstStyle/>
        <a:p>
          <a:r>
            <a:rPr lang="en-US" sz="1800" b="1" dirty="0"/>
            <a:t>Algorithm</a:t>
          </a:r>
          <a:endParaRPr lang="en-US" sz="1200" b="1" dirty="0"/>
        </a:p>
      </dgm:t>
    </dgm:pt>
    <dgm:pt modelId="{8EFDF7C7-310E-4ED5-B739-2186FB69ED8A}" type="parTrans" cxnId="{4E26289A-3825-4A9C-991F-8AB8A7EFD597}">
      <dgm:prSet/>
      <dgm:spPr/>
      <dgm:t>
        <a:bodyPr/>
        <a:lstStyle/>
        <a:p>
          <a:endParaRPr lang="en-US"/>
        </a:p>
      </dgm:t>
    </dgm:pt>
    <dgm:pt modelId="{755F5D09-ECCD-4FC5-B350-FED951F57983}" type="sibTrans" cxnId="{4E26289A-3825-4A9C-991F-8AB8A7EFD597}">
      <dgm:prSet/>
      <dgm:spPr/>
      <dgm:t>
        <a:bodyPr/>
        <a:lstStyle/>
        <a:p>
          <a:endParaRPr lang="en-US"/>
        </a:p>
      </dgm:t>
    </dgm:pt>
    <dgm:pt modelId="{AEFF5EA2-6931-4098-96C8-31AE53CB425B}">
      <dgm:prSet phldrT="[Text]" custT="1"/>
      <dgm:spPr/>
      <dgm:t>
        <a:bodyPr/>
        <a:lstStyle/>
        <a:p>
          <a:r>
            <a:rPr lang="en-US" sz="1800" b="1" dirty="0"/>
            <a:t>Automation</a:t>
          </a:r>
          <a:endParaRPr lang="en-US" sz="1200" b="1" dirty="0"/>
        </a:p>
      </dgm:t>
    </dgm:pt>
    <dgm:pt modelId="{AC52CE11-07EF-42A7-A67A-2231908FD231}" type="parTrans" cxnId="{2D96128D-55F5-4B46-B071-9EA8CDCA9DCD}">
      <dgm:prSet/>
      <dgm:spPr/>
      <dgm:t>
        <a:bodyPr/>
        <a:lstStyle/>
        <a:p>
          <a:endParaRPr lang="en-US"/>
        </a:p>
      </dgm:t>
    </dgm:pt>
    <dgm:pt modelId="{FB25E557-3597-4AEA-B1FC-EA99A632BFB1}" type="sibTrans" cxnId="{2D96128D-55F5-4B46-B071-9EA8CDCA9DCD}">
      <dgm:prSet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CCDD2561-1FC5-4EA6-AD90-3ADAF62A41D1}" type="pres">
      <dgm:prSet presAssocID="{27C8F191-CB8B-4A89-9EDF-D94B6E4ADC92}" presName="Child1" presStyleLbl="node1" presStyleIdx="6" presStyleCnt="13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3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3"/>
      <dgm:spPr/>
    </dgm:pt>
    <dgm:pt modelId="{EB301C3D-F1F9-4A72-AC54-827EBC1AD812}" type="pres">
      <dgm:prSet presAssocID="{AEFF5EA2-6931-4098-96C8-31AE53CB425B}" presName="Child2" presStyleLbl="node1" presStyleIdx="9" presStyleCnt="13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3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3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3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29313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92918" y="898921"/>
          <a:ext cx="451863" cy="451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075332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Smart Product</a:t>
          </a:r>
        </a:p>
      </dsp:txBody>
      <dsp:txXfrm>
        <a:off x="1075332" y="735315"/>
        <a:ext cx="1836390" cy="779074"/>
      </dsp:txXfrm>
    </dsp:sp>
    <dsp:sp modelId="{75512A68-FA50-4392-A441-C6EC352FE606}">
      <dsp:nvSpPr>
        <dsp:cNvPr id="0" name=""/>
        <dsp:cNvSpPr/>
      </dsp:nvSpPr>
      <dsp:spPr>
        <a:xfrm>
          <a:off x="3231700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395305" y="898921"/>
          <a:ext cx="451863" cy="451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177719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Voice Recognition</a:t>
          </a:r>
        </a:p>
      </dsp:txBody>
      <dsp:txXfrm>
        <a:off x="4177719" y="735315"/>
        <a:ext cx="1836390" cy="779074"/>
      </dsp:txXfrm>
    </dsp:sp>
    <dsp:sp modelId="{2CA4BD4C-87EF-4944-9E57-97154B3B633C}">
      <dsp:nvSpPr>
        <dsp:cNvPr id="0" name=""/>
        <dsp:cNvSpPr/>
      </dsp:nvSpPr>
      <dsp:spPr>
        <a:xfrm>
          <a:off x="129313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292918" y="2298348"/>
          <a:ext cx="451863" cy="451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075332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Artificial Intelligence</a:t>
          </a:r>
        </a:p>
      </dsp:txBody>
      <dsp:txXfrm>
        <a:off x="1075332" y="2134742"/>
        <a:ext cx="1836390" cy="779074"/>
      </dsp:txXfrm>
    </dsp:sp>
    <dsp:sp modelId="{7089FE6B-57E5-4306-8097-E758E000C828}">
      <dsp:nvSpPr>
        <dsp:cNvPr id="0" name=""/>
        <dsp:cNvSpPr/>
      </dsp:nvSpPr>
      <dsp:spPr>
        <a:xfrm>
          <a:off x="3231700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395305" y="2298348"/>
          <a:ext cx="451863" cy="451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177719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VR</a:t>
          </a:r>
        </a:p>
      </dsp:txBody>
      <dsp:txXfrm>
        <a:off x="4177719" y="2134742"/>
        <a:ext cx="1836390" cy="779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746397" y="269357"/>
          <a:ext cx="3188953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Problem Solving</a:t>
          </a:r>
        </a:p>
      </dsp:txBody>
      <dsp:txXfrm>
        <a:off x="2213408" y="736358"/>
        <a:ext cx="2254931" cy="2254883"/>
      </dsp:txXfrm>
    </dsp:sp>
    <dsp:sp modelId="{8A0FF0D8-0AF7-44A4-833E-7EA23A507B5A}">
      <dsp:nvSpPr>
        <dsp:cNvPr id="0" name=""/>
        <dsp:cNvSpPr/>
      </dsp:nvSpPr>
      <dsp:spPr>
        <a:xfrm>
          <a:off x="3565945" y="124069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726154" y="3221310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140554" y="156353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3911707" y="3494750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799102" y="62810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989557" y="2098495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296359" y="296740"/>
          <a:ext cx="1850887" cy="18502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Algorithm</a:t>
          </a:r>
          <a:endParaRPr lang="en-US" sz="1200" b="1" kern="1200" dirty="0"/>
        </a:p>
      </dsp:txBody>
      <dsp:txXfrm>
        <a:off x="567415" y="567710"/>
        <a:ext cx="1308775" cy="1308356"/>
      </dsp:txXfrm>
    </dsp:sp>
    <dsp:sp modelId="{2470B0FE-F3CE-48F3-AE82-73016C487D68}">
      <dsp:nvSpPr>
        <dsp:cNvPr id="0" name=""/>
        <dsp:cNvSpPr/>
      </dsp:nvSpPr>
      <dsp:spPr>
        <a:xfrm>
          <a:off x="3207136" y="639282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871615" y="2520948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5188255" y="-124069"/>
          <a:ext cx="2014993" cy="20143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Automation</a:t>
          </a:r>
          <a:endParaRPr lang="en-US" sz="1200" b="1" kern="1200" dirty="0"/>
        </a:p>
      </dsp:txBody>
      <dsp:txXfrm>
        <a:off x="5483344" y="170926"/>
        <a:ext cx="1424815" cy="1424359"/>
      </dsp:txXfrm>
    </dsp:sp>
    <dsp:sp modelId="{0DF8FB3E-B0B0-40D8-B039-0C7B496BBA97}">
      <dsp:nvSpPr>
        <dsp:cNvPr id="0" name=""/>
        <dsp:cNvSpPr/>
      </dsp:nvSpPr>
      <dsp:spPr>
        <a:xfrm>
          <a:off x="4683888" y="1129908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627862" y="328389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3188751" y="2918068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07:30:39.770"/>
    </inkml:context>
    <inkml:brush xml:id="br0">
      <inkml:brushProperty name="width" value="0.0441" units="cm"/>
      <inkml:brushProperty name="height" value="0.0441" units="cm"/>
      <inkml:brushProperty name="color" value="#FFFFFF"/>
    </inkml:brush>
  </inkml:definitions>
  <inkml:trace contextRef="#ctx0" brushRef="#br0">1 968 24575,'59'-30'0,"271"-67"0,580-92 0,745-17 0,608 32-3276,527 41-1,229 45 0,-70 38 404,-272 70 2873,-411 49 0,-417 10-105,-520-5 4722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07:30:39.770"/>
    </inkml:context>
    <inkml:brush xml:id="br0">
      <inkml:brushProperty name="width" value="0.0441" units="cm"/>
      <inkml:brushProperty name="height" value="0.0441" units="cm"/>
      <inkml:brushProperty name="color" value="#FFFFFF"/>
    </inkml:brush>
  </inkml:definitions>
  <inkml:trace contextRef="#ctx0" brushRef="#br0">1 732 24575,'44'-21'0,"205"-55"0,441-65 0,563-15 0,458 24-3276,399 33-1,176 31 0,-56 30 404,-205 53 2873,-308 37 0,-321 7-105,-389-3 4722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8:48:12.556"/>
    </inkml:context>
    <inkml:brush xml:id="br0">
      <inkml:brushProperty name="width" value="0.0441" units="cm"/>
      <inkml:brushProperty name="height" value="0.0441" units="cm"/>
      <inkml:brushProperty name="color" value="#FFFFFF"/>
    </inkml:brush>
  </inkml:definitions>
  <inkml:trace contextRef="#ctx0" brushRef="#br0">1 680 24575,'41'-19'0,"190"-52"0,410-60 0,524-14 0,425 23-3276,371 30-1,163 28 0,-52 29 404,-190 49 2873,-287 34 0,-297 7-105,-362-3 4722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8:56:30.510"/>
    </inkml:context>
    <inkml:brush xml:id="br0">
      <inkml:brushProperty name="width" value="0.0441" units="cm"/>
      <inkml:brushProperty name="height" value="0.0441" units="cm"/>
      <inkml:brushProperty name="color" value="#FFFFFF"/>
    </inkml:brush>
  </inkml:definitions>
  <inkml:trace contextRef="#ctx0" brushRef="#br0">1 331 24575,'20'-9'0,"92"-26"0,200-28 0,254-8 0,207 12-3276,181 14-1,78 14 0,-24 14 404,-93 24 2873,-140 16 0,-144 4-105,-176-2 4722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9:10:20.372"/>
    </inkml:context>
    <inkml:brush xml:id="br0">
      <inkml:brushProperty name="width" value="0.0441" units="cm"/>
      <inkml:brushProperty name="height" value="0.0441" units="cm"/>
      <inkml:brushProperty name="color" value="#FFFFFF"/>
    </inkml:brush>
  </inkml:definitions>
  <inkml:trace contextRef="#ctx0" brushRef="#br0">1 784 24575,'32'-21'0,"150"-62"0,322-67 0,412-18 0,335 28-3276,292 33-1,127 33 0,-39 34 404,-151 57 2873,-226 37 0,-233 10-105,-285-4 4722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75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4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3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24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12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5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38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74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66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5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45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00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38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F3A8-4B8C-3DE2-6127-7D35338D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5211F-1FC9-8B53-BA46-ABF915238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B9CF2-034D-A291-D5B5-4716CFFE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63320-152E-6F2C-3EE5-5FE02B05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D5452-3EE6-0F18-F699-FEBAF365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33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1754-7F73-7516-55DF-C2C03B41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372A-9564-A3CF-B3C8-D6022F737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F1FFD-0F7A-AF4E-B61D-04E8E34B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FDE79-9D12-D2D4-77C5-2F3EA2B9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658BF-4B33-9430-F24C-948457BC8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8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285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2AD-0287-494A-0E3F-BDDB8D02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E6B59-5DFC-6094-B812-7CF52298F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69933-3B25-D30E-72BE-7A12341B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B296-B89C-BB6A-E71A-7A23E73C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FD437-82E7-7D85-629A-8AA1F091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8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19CB-9BAB-15C6-3BE9-AE2AA810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447A-E4EF-F6F5-AB50-7DCF93574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8690B-506E-C3C1-616B-6E54732B4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A3162-19EA-A68A-A414-3F216E111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78C1C-3A2B-0AED-AAB4-36BAFEE0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6272C-9C66-BC4B-3224-B7EB7812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40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C8E8-516A-2168-E964-FC4761A2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37A3C-DF8A-5EB7-BD76-A9A79169B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2A54D-0E1D-20C9-5E56-83A258028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04157-E08A-6FCA-36BD-75241F288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035E7-13DE-6C84-1E6D-D9345769B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B77066-5F45-D9E4-D1DE-13BC92322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439AA-5136-A109-EE86-5372D894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B1427A-C0D2-6B15-26DC-FB4EA564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259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8C93-8BA7-8FB1-03A5-16477399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D2E63-3991-A668-3DFA-D7751EAF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8A100-253B-2863-55D8-A61EB5A6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1BCE9-E952-EECA-C841-F6EB0C3D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99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2C77C5-7AC6-9F55-92C1-8AC476BB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C7870-98FB-10C1-9F30-348D69135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308E6-BC5A-B889-FD95-FE110D8A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11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A20C-E35E-C634-B785-A1878633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A970-9D0D-44A9-2A80-2953DBB8A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AC026-46E6-AAFA-85A9-DF38E4B87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1B380-78B6-FD3C-B795-39F8BE1C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DA343-BB62-E41D-7B66-C53BFAB9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9F4BB-56B3-E6E9-C4FB-F117400B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0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D342D-387B-2F9A-D808-5DD740F9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402AA-14D0-FAD7-923C-E41E20965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827B5-76C0-76A6-2200-1C4693A2E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3EC75-0F6E-8A14-7675-56D7D6AD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6F5BA-A3F2-E2F8-A4E3-3D42099D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341D7-A98A-455B-9510-3B9EFD40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69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1A5C-6C89-F64B-392C-0574853B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8926A-832E-B5FF-E2A7-89DE1F04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28CF2-9D91-5863-DAF7-29F2467A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940D8-6CA7-8359-0CDF-E4ADF7E1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3FD0C-6EE0-1DEF-3A2B-B837A5EE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346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7381A-6158-5834-8584-2BCF0A4B9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E8860-25D1-5110-B573-0E0805B8D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0BB8-ABA2-AFBB-65E3-3D7D7045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C4365-830A-3ADF-50E6-C95F57FA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4F0E0-9C6B-61E6-27D9-DB34FD80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66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8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0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7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18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9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3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01986-4C12-0A6D-DA1A-1DB5D4E8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FED6F-5664-3F82-ABE9-D6E2DA066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70115-A82B-952D-1EE2-AD390EADD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4301F-2DD0-416E-98D6-9B0F50146CF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4819C-58BA-9371-F55E-E0454F548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4C08-1540-215C-530F-CEFD960B1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DBA4C-E324-4CA3-BAEF-E9CD7C11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17/06/relationships/model3d" Target="../media/model3d1.glb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microsoft.com/office/2007/relationships/hdphoto" Target="../media/hdphoto7.wdp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30.png"/><Relationship Id="rId4" Type="http://schemas.microsoft.com/office/2017/06/relationships/model3d" Target="../media/model3d3.glb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36.png"/><Relationship Id="rId4" Type="http://schemas.microsoft.com/office/2017/06/relationships/model3d" Target="../media/model3d3.glb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17/06/relationships/model3d" Target="../media/model3d2.glb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17/06/relationships/model3d" Target="../media/model3d3.glb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17/06/relationships/model3d" Target="../media/model3d3.glb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39.png"/><Relationship Id="rId4" Type="http://schemas.microsoft.com/office/2017/06/relationships/model3d" Target="../media/model3d3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36.png"/><Relationship Id="rId4" Type="http://schemas.microsoft.com/office/2017/06/relationships/model3d" Target="../media/model3d3.glb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microsoft.com/office/2007/relationships/hdphoto" Target="../media/hdphoto9.wdp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0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1.xml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customXml" Target="../ink/ink2.xml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3.xml"/><Relationship Id="rId5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5.wdp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4.xml"/><Relationship Id="rId5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5.xml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5623" y="3696237"/>
            <a:ext cx="8674502" cy="1280044"/>
          </a:xfrm>
        </p:spPr>
        <p:txBody>
          <a:bodyPr>
            <a:normAutofit/>
          </a:bodyPr>
          <a:lstStyle/>
          <a:p>
            <a:r>
              <a:rPr lang="en-US" b="1" dirty="0"/>
              <a:t>Embedded 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4CD0-98B1-464A-89B2-913B20CAE67D}"/>
              </a:ext>
            </a:extLst>
          </p:cNvPr>
          <p:cNvSpPr txBox="1"/>
          <p:nvPr/>
        </p:nvSpPr>
        <p:spPr>
          <a:xfrm>
            <a:off x="8229600" y="4976281"/>
            <a:ext cx="275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BASSEL YASSER MAHMOUD</a:t>
            </a:r>
          </a:p>
        </p:txBody>
      </p:sp>
      <p:pic>
        <p:nvPicPr>
          <p:cNvPr id="10" name="Picture 2" descr="What is Machine Learning Course| Its Importance and Types-FORE">
            <a:extLst>
              <a:ext uri="{FF2B5EF4-FFF2-40B4-BE49-F238E27FC236}">
                <a16:creationId xmlns:a16="http://schemas.microsoft.com/office/drawing/2014/main" id="{409AB26C-0337-4C5C-A8F3-A9CC839CE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794" y="6994033"/>
            <a:ext cx="3284113" cy="18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obot Head 9">
                <a:extLst>
                  <a:ext uri="{FF2B5EF4-FFF2-40B4-BE49-F238E27FC236}">
                    <a16:creationId xmlns:a16="http://schemas.microsoft.com/office/drawing/2014/main" id="{EC9DF495-A4BA-4683-90FF-F9ADA35D13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3736278"/>
                  </p:ext>
                </p:extLst>
              </p:nvPr>
            </p:nvGraphicFramePr>
            <p:xfrm>
              <a:off x="4294810" y="560374"/>
              <a:ext cx="3190253" cy="357117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90253" cy="3571178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66768" ay="115251" az="564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obot Head 9">
                <a:extLst>
                  <a:ext uri="{FF2B5EF4-FFF2-40B4-BE49-F238E27FC236}">
                    <a16:creationId xmlns:a16="http://schemas.microsoft.com/office/drawing/2014/main" id="{EC9DF495-A4BA-4683-90FF-F9ADA35D1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4810" y="560374"/>
                <a:ext cx="3190253" cy="35711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943" y="2155921"/>
            <a:ext cx="8442114" cy="2546157"/>
          </a:xfrm>
        </p:spPr>
        <p:txBody>
          <a:bodyPr>
            <a:normAutofit/>
          </a:bodyPr>
          <a:lstStyle/>
          <a:p>
            <a:r>
              <a:rPr lang="en-US" sz="5400" dirty="0"/>
              <a:t>What is Machine learning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279C82B-C98A-4FEA-8118-F6049C372B2D}"/>
              </a:ext>
            </a:extLst>
          </p:cNvPr>
          <p:cNvSpPr txBox="1"/>
          <p:nvPr/>
        </p:nvSpPr>
        <p:spPr>
          <a:xfrm>
            <a:off x="610587" y="1367784"/>
            <a:ext cx="6949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b="0" i="0" dirty="0">
                <a:effectLst/>
                <a:latin typeface="Roboto"/>
              </a:rPr>
              <a:t>A subset of artificial intelligence (AI) and computer science, machine learning (ML) deals with the study and use of data and algorithms that mimic how humans learn.</a:t>
            </a:r>
          </a:p>
          <a:p>
            <a:pPr marL="285750" indent="-285750" algn="just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483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What is Machine learning</a:t>
            </a:r>
            <a:endParaRPr lang="ru-RU" dirty="0"/>
          </a:p>
        </p:txBody>
      </p:sp>
      <p:pic>
        <p:nvPicPr>
          <p:cNvPr id="11" name="Content Placeholder 10" descr="Processor">
            <a:extLst>
              <a:ext uri="{FF2B5EF4-FFF2-40B4-BE49-F238E27FC236}">
                <a16:creationId xmlns:a16="http://schemas.microsoft.com/office/drawing/2014/main" id="{5F414B40-FA20-421A-B28D-B46F75B18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587" y="1367784"/>
            <a:ext cx="311965" cy="31196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pic>
      <p:pic>
        <p:nvPicPr>
          <p:cNvPr id="1026" name="Picture 2" descr="What Is Machine Learning &amp; Deep Learning? | by Claire D. Costa | Medium">
            <a:extLst>
              <a:ext uri="{FF2B5EF4-FFF2-40B4-BE49-F238E27FC236}">
                <a16:creationId xmlns:a16="http://schemas.microsoft.com/office/drawing/2014/main" id="{36D2D008-7B2C-4136-9251-9C9E99F4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12" b="96949" l="3445" r="97704">
                        <a14:foregroundMark x1="7411" y1="46610" x2="9081" y2="40169"/>
                        <a14:foregroundMark x1="3653" y1="49661" x2="3653" y2="49661"/>
                        <a14:foregroundMark x1="13570" y1="21864" x2="22443" y2="16949"/>
                        <a14:foregroundMark x1="32255" y1="12712" x2="60960" y2="8136"/>
                        <a14:foregroundMark x1="60960" y1="8136" x2="67015" y2="15254"/>
                        <a14:foregroundMark x1="67015" y1="15254" x2="72338" y2="27627"/>
                        <a14:foregroundMark x1="72338" y1="27627" x2="72443" y2="28983"/>
                        <a14:foregroundMark x1="67641" y1="16102" x2="79854" y2="36949"/>
                        <a14:foregroundMark x1="79854" y1="36949" x2="81315" y2="50169"/>
                        <a14:foregroundMark x1="81315" y1="50169" x2="79749" y2="61356"/>
                        <a14:foregroundMark x1="79749" y1="61356" x2="76096" y2="66780"/>
                        <a14:foregroundMark x1="83194" y1="38644" x2="83612" y2="65593"/>
                        <a14:foregroundMark x1="83612" y1="65593" x2="70772" y2="82881"/>
                        <a14:foregroundMark x1="70772" y1="82881" x2="58768" y2="91525"/>
                        <a14:foregroundMark x1="92067" y1="53390" x2="92067" y2="53390"/>
                        <a14:foregroundMark x1="92067" y1="53051" x2="83820" y2="44407"/>
                        <a14:foregroundMark x1="91649" y1="35085" x2="94259" y2="45593"/>
                        <a14:foregroundMark x1="94259" y1="45593" x2="94259" y2="47288"/>
                        <a14:foregroundMark x1="50626" y1="2881" x2="50626" y2="2881"/>
                        <a14:foregroundMark x1="97704" y1="48136" x2="97704" y2="48136"/>
                        <a14:foregroundMark x1="49687" y1="96949" x2="49687" y2="96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752" y="2171701"/>
            <a:ext cx="7588496" cy="46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406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3"/>
            <a:ext cx="8554473" cy="1456267"/>
          </a:xfrm>
        </p:spPr>
        <p:txBody>
          <a:bodyPr/>
          <a:lstStyle/>
          <a:p>
            <a:r>
              <a:rPr lang="en-US" dirty="0"/>
              <a:t>How does machine learning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460B7-19A3-41A1-AB30-4A84177FF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659" y="1117524"/>
            <a:ext cx="6799643" cy="55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47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2700866"/>
            <a:ext cx="7518400" cy="1456267"/>
          </a:xfrm>
        </p:spPr>
        <p:txBody>
          <a:bodyPr/>
          <a:lstStyle/>
          <a:p>
            <a:r>
              <a:rPr lang="en-US" dirty="0"/>
              <a:t>How does machine learning work</a:t>
            </a:r>
          </a:p>
        </p:txBody>
      </p:sp>
    </p:spTree>
    <p:extLst>
      <p:ext uri="{BB962C8B-B14F-4D97-AF65-F5344CB8AC3E}">
        <p14:creationId xmlns:p14="http://schemas.microsoft.com/office/powerpoint/2010/main" val="1689238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951181"/>
            <a:ext cx="3759200" cy="1456267"/>
          </a:xfrm>
        </p:spPr>
        <p:txBody>
          <a:bodyPr/>
          <a:lstStyle/>
          <a:p>
            <a:r>
              <a:rPr lang="en-US" dirty="0"/>
              <a:t>Let’s first know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B7FA0-D531-4EAA-9546-4F68AF14716C}"/>
              </a:ext>
            </a:extLst>
          </p:cNvPr>
          <p:cNvSpPr txBox="1"/>
          <p:nvPr/>
        </p:nvSpPr>
        <p:spPr>
          <a:xfrm>
            <a:off x="8309580" y="4000265"/>
            <a:ext cx="44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ED6EA-4E9A-4AA4-86DB-4AB41D622552}"/>
              </a:ext>
            </a:extLst>
          </p:cNvPr>
          <p:cNvSpPr txBox="1"/>
          <p:nvPr/>
        </p:nvSpPr>
        <p:spPr>
          <a:xfrm>
            <a:off x="2895600" y="7134438"/>
            <a:ext cx="643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A22A8-0BA1-46D6-AD5B-FA9EDBC4352C}"/>
              </a:ext>
            </a:extLst>
          </p:cNvPr>
          <p:cNvSpPr txBox="1"/>
          <p:nvPr/>
        </p:nvSpPr>
        <p:spPr>
          <a:xfrm>
            <a:off x="3882419" y="3285733"/>
            <a:ext cx="4427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30239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chine Learning - Innovate Yourself">
            <a:extLst>
              <a:ext uri="{FF2B5EF4-FFF2-40B4-BE49-F238E27FC236}">
                <a16:creationId xmlns:a16="http://schemas.microsoft.com/office/drawing/2014/main" id="{762E7B44-63E0-483D-ABC5-D3ECFDCF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19"/>
            <a:ext cx="9246047" cy="66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17B2C4-3745-42E6-9C4E-A91ADD1E0D85}"/>
              </a:ext>
            </a:extLst>
          </p:cNvPr>
          <p:cNvSpPr txBox="1"/>
          <p:nvPr/>
        </p:nvSpPr>
        <p:spPr>
          <a:xfrm>
            <a:off x="7592560" y="4892851"/>
            <a:ext cx="4427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2306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BACF7F-94A6-40B5-9062-3EEAAD65C1DD}"/>
              </a:ext>
            </a:extLst>
          </p:cNvPr>
          <p:cNvSpPr/>
          <p:nvPr/>
        </p:nvSpPr>
        <p:spPr>
          <a:xfrm>
            <a:off x="1562099" y="1949090"/>
            <a:ext cx="2139892" cy="3162300"/>
          </a:xfrm>
          <a:prstGeom prst="roundRect">
            <a:avLst>
              <a:gd name="adj" fmla="val 36859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Supervised</a:t>
            </a:r>
          </a:p>
          <a:p>
            <a:pPr algn="ctr"/>
            <a:r>
              <a:rPr lang="en-US" sz="2000" b="1" dirty="0"/>
              <a:t>Learning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3518D9-840C-45BF-9059-68E15724B73A}"/>
              </a:ext>
            </a:extLst>
          </p:cNvPr>
          <p:cNvSpPr/>
          <p:nvPr/>
        </p:nvSpPr>
        <p:spPr>
          <a:xfrm>
            <a:off x="4728594" y="3162300"/>
            <a:ext cx="2169603" cy="3162300"/>
          </a:xfrm>
          <a:prstGeom prst="roundRect">
            <a:avLst>
              <a:gd name="adj" fmla="val 40705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Unsupervised</a:t>
            </a:r>
          </a:p>
          <a:p>
            <a:pPr algn="ctr"/>
            <a:r>
              <a:rPr lang="en-US" sz="2000" b="1" dirty="0"/>
              <a:t>Learning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B4A4FF-5EBE-43DA-8E86-A126679E2FDF}"/>
              </a:ext>
            </a:extLst>
          </p:cNvPr>
          <p:cNvSpPr/>
          <p:nvPr/>
        </p:nvSpPr>
        <p:spPr>
          <a:xfrm>
            <a:off x="7924800" y="1949090"/>
            <a:ext cx="2328295" cy="3162300"/>
          </a:xfrm>
          <a:prstGeom prst="roundRect">
            <a:avLst>
              <a:gd name="adj" fmla="val 33975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Reinforcement</a:t>
            </a:r>
          </a:p>
          <a:p>
            <a:pPr algn="ctr"/>
            <a:r>
              <a:rPr lang="en-US" sz="2000" b="1" dirty="0"/>
              <a:t>Learning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bot Head 8">
                <a:extLst>
                  <a:ext uri="{FF2B5EF4-FFF2-40B4-BE49-F238E27FC236}">
                    <a16:creationId xmlns:a16="http://schemas.microsoft.com/office/drawing/2014/main" id="{F2B32EA7-898E-43E8-BE7E-0A80DBC434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290952"/>
                  </p:ext>
                </p:extLst>
              </p:nvPr>
            </p:nvGraphicFramePr>
            <p:xfrm>
              <a:off x="6216587" y="5104379"/>
              <a:ext cx="881992" cy="14186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81992" cy="1418653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400964" ay="-1336655" az="-5576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11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bot Head 8">
                <a:extLst>
                  <a:ext uri="{FF2B5EF4-FFF2-40B4-BE49-F238E27FC236}">
                    <a16:creationId xmlns:a16="http://schemas.microsoft.com/office/drawing/2014/main" id="{F2B32EA7-898E-43E8-BE7E-0A80DBC43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6587" y="5104379"/>
                <a:ext cx="881992" cy="1418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obot Head 4">
                <a:extLst>
                  <a:ext uri="{FF2B5EF4-FFF2-40B4-BE49-F238E27FC236}">
                    <a16:creationId xmlns:a16="http://schemas.microsoft.com/office/drawing/2014/main" id="{9E0F59AE-3292-431B-BDFE-AE3385F091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5971319"/>
                  </p:ext>
                </p:extLst>
              </p:nvPr>
            </p:nvGraphicFramePr>
            <p:xfrm>
              <a:off x="1380420" y="3952605"/>
              <a:ext cx="1018031" cy="13986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18031" cy="1398602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219976" ay="1819440" az="1111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411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obot Head 4">
                <a:extLst>
                  <a:ext uri="{FF2B5EF4-FFF2-40B4-BE49-F238E27FC236}">
                    <a16:creationId xmlns:a16="http://schemas.microsoft.com/office/drawing/2014/main" id="{9E0F59AE-3292-431B-BDFE-AE3385F091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0420" y="3952605"/>
                <a:ext cx="1018031" cy="1398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obot Torso 3">
                <a:extLst>
                  <a:ext uri="{FF2B5EF4-FFF2-40B4-BE49-F238E27FC236}">
                    <a16:creationId xmlns:a16="http://schemas.microsoft.com/office/drawing/2014/main" id="{BA9AD3D1-C8FA-4CBB-9948-99B294A179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266481"/>
                  </p:ext>
                </p:extLst>
              </p:nvPr>
            </p:nvGraphicFramePr>
            <p:xfrm>
              <a:off x="9310808" y="4238295"/>
              <a:ext cx="1203320" cy="108962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03320" cy="1089621"/>
                    </a:xfrm>
                    <a:prstGeom prst="rect">
                      <a:avLst/>
                    </a:prstGeom>
                  </am3d:spPr>
                  <am3d:camera>
                    <am3d:pos x="0" y="0" z="764393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59080" d="1000000"/>
                    <am3d:preTrans dx="0" dy="-16976541" dz="-30323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29464" ay="-1299399" az="-4711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790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obot Torso 3">
                <a:extLst>
                  <a:ext uri="{FF2B5EF4-FFF2-40B4-BE49-F238E27FC236}">
                    <a16:creationId xmlns:a16="http://schemas.microsoft.com/office/drawing/2014/main" id="{BA9AD3D1-C8FA-4CBB-9948-99B294A17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10808" y="4238295"/>
                <a:ext cx="1203320" cy="108962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88BA689-A56C-4DBD-92F9-51A0007407B1}"/>
              </a:ext>
            </a:extLst>
          </p:cNvPr>
          <p:cNvSpPr txBox="1"/>
          <p:nvPr/>
        </p:nvSpPr>
        <p:spPr>
          <a:xfrm>
            <a:off x="2997136" y="443890"/>
            <a:ext cx="6438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8773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ntroduction To Machine Learning | Machine Learning Basics | Edureka">
            <a:extLst>
              <a:ext uri="{FF2B5EF4-FFF2-40B4-BE49-F238E27FC236}">
                <a16:creationId xmlns:a16="http://schemas.microsoft.com/office/drawing/2014/main" id="{88B91611-4C42-4562-BDE3-294F5D2E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5" y="1407666"/>
            <a:ext cx="11552349" cy="44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B37F7B-427A-4E04-A039-90D2BC24FD50}"/>
              </a:ext>
            </a:extLst>
          </p:cNvPr>
          <p:cNvSpPr txBox="1">
            <a:spLocks/>
          </p:cNvSpPr>
          <p:nvPr/>
        </p:nvSpPr>
        <p:spPr>
          <a:xfrm>
            <a:off x="3800475" y="228858"/>
            <a:ext cx="4591051" cy="9499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Supervised learning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56019-E801-4996-9858-166EAB6ED2A2}"/>
              </a:ext>
            </a:extLst>
          </p:cNvPr>
          <p:cNvSpPr/>
          <p:nvPr/>
        </p:nvSpPr>
        <p:spPr>
          <a:xfrm>
            <a:off x="0" y="0"/>
            <a:ext cx="12192000" cy="6883607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8B41C-1C93-4E06-90FE-485A3BF0DFC6}"/>
              </a:ext>
            </a:extLst>
          </p:cNvPr>
          <p:cNvSpPr txBox="1"/>
          <p:nvPr/>
        </p:nvSpPr>
        <p:spPr>
          <a:xfrm>
            <a:off x="1881755" y="-661309"/>
            <a:ext cx="785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 algn="ctr">
              <a:spcBef>
                <a:spcPct val="0"/>
              </a:spcBef>
            </a:pPr>
            <a:r>
              <a:rPr lang="en-US" sz="2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D84C09-D935-4BA3-8BFF-3558B270FA47}"/>
              </a:ext>
            </a:extLst>
          </p:cNvPr>
          <p:cNvSpPr/>
          <p:nvPr/>
        </p:nvSpPr>
        <p:spPr>
          <a:xfrm>
            <a:off x="152400" y="228858"/>
            <a:ext cx="11719774" cy="6400284"/>
          </a:xfrm>
          <a:prstGeom prst="roundRect">
            <a:avLst>
              <a:gd name="adj" fmla="val 11528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obot Head 4">
                <a:extLst>
                  <a:ext uri="{FF2B5EF4-FFF2-40B4-BE49-F238E27FC236}">
                    <a16:creationId xmlns:a16="http://schemas.microsoft.com/office/drawing/2014/main" id="{C174CABF-FED3-459E-8C96-D992AEA208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8264241"/>
                  </p:ext>
                </p:extLst>
              </p:nvPr>
            </p:nvGraphicFramePr>
            <p:xfrm>
              <a:off x="10423637" y="-307366"/>
              <a:ext cx="1448537" cy="20795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48537" cy="2079583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506757" ay="-2097379" az="-2917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245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obot Head 4">
                <a:extLst>
                  <a:ext uri="{FF2B5EF4-FFF2-40B4-BE49-F238E27FC236}">
                    <a16:creationId xmlns:a16="http://schemas.microsoft.com/office/drawing/2014/main" id="{C174CABF-FED3-459E-8C96-D992AEA208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3637" y="-307366"/>
                <a:ext cx="1448537" cy="2079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666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chine Learning Tutorial | Machine Learning using Python | Edureka">
            <a:extLst>
              <a:ext uri="{FF2B5EF4-FFF2-40B4-BE49-F238E27FC236}">
                <a16:creationId xmlns:a16="http://schemas.microsoft.com/office/drawing/2014/main" id="{ECF788E1-43BB-4C52-BDB4-CA5A4D1D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983624"/>
            <a:ext cx="108108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807A13-52AB-47B7-863B-3A5139631831}"/>
              </a:ext>
            </a:extLst>
          </p:cNvPr>
          <p:cNvSpPr txBox="1">
            <a:spLocks/>
          </p:cNvSpPr>
          <p:nvPr/>
        </p:nvSpPr>
        <p:spPr>
          <a:xfrm>
            <a:off x="3800475" y="228858"/>
            <a:ext cx="4591051" cy="9499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01051-6EE4-4237-9846-80627E9B335F}"/>
              </a:ext>
            </a:extLst>
          </p:cNvPr>
          <p:cNvSpPr txBox="1"/>
          <p:nvPr/>
        </p:nvSpPr>
        <p:spPr>
          <a:xfrm>
            <a:off x="-6364622" y="-942431"/>
            <a:ext cx="617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 algn="ctr">
              <a:spcBef>
                <a:spcPct val="0"/>
              </a:spcBef>
            </a:pPr>
            <a:r>
              <a:rPr lang="en-US" sz="2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DC19C9-D03B-48DA-BA85-7A6F297D3E80}"/>
              </a:ext>
            </a:extLst>
          </p:cNvPr>
          <p:cNvSpPr/>
          <p:nvPr/>
        </p:nvSpPr>
        <p:spPr>
          <a:xfrm>
            <a:off x="152400" y="228858"/>
            <a:ext cx="11719774" cy="6400284"/>
          </a:xfrm>
          <a:prstGeom prst="roundRect">
            <a:avLst>
              <a:gd name="adj" fmla="val 11528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obot Head 4">
                <a:extLst>
                  <a:ext uri="{FF2B5EF4-FFF2-40B4-BE49-F238E27FC236}">
                    <a16:creationId xmlns:a16="http://schemas.microsoft.com/office/drawing/2014/main" id="{BC198AC2-FC48-4F16-BD87-F4932087FF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2129331"/>
                  </p:ext>
                </p:extLst>
              </p:nvPr>
            </p:nvGraphicFramePr>
            <p:xfrm>
              <a:off x="10423637" y="-307366"/>
              <a:ext cx="1448537" cy="20795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48537" cy="2079583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506757" ay="-2097379" az="-2917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245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obot Head 4">
                <a:extLst>
                  <a:ext uri="{FF2B5EF4-FFF2-40B4-BE49-F238E27FC236}">
                    <a16:creationId xmlns:a16="http://schemas.microsoft.com/office/drawing/2014/main" id="{BC198AC2-FC48-4F16-BD87-F4932087FF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3637" y="-307366"/>
                <a:ext cx="1448537" cy="2079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60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68B6C-5DAB-4552-9BBF-6C85CD0C8BFB}"/>
              </a:ext>
            </a:extLst>
          </p:cNvPr>
          <p:cNvSpPr txBox="1"/>
          <p:nvPr/>
        </p:nvSpPr>
        <p:spPr>
          <a:xfrm>
            <a:off x="2167505" y="625651"/>
            <a:ext cx="7856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BACF7F-94A6-40B5-9062-3EEAAD65C1DD}"/>
              </a:ext>
            </a:extLst>
          </p:cNvPr>
          <p:cNvSpPr/>
          <p:nvPr/>
        </p:nvSpPr>
        <p:spPr>
          <a:xfrm>
            <a:off x="1562099" y="1949090"/>
            <a:ext cx="2139892" cy="3162300"/>
          </a:xfrm>
          <a:prstGeom prst="roundRect">
            <a:avLst>
              <a:gd name="adj" fmla="val 36859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Supervised</a:t>
            </a:r>
          </a:p>
          <a:p>
            <a:pPr algn="ctr"/>
            <a:r>
              <a:rPr lang="en-US" sz="2000" b="1" dirty="0"/>
              <a:t>Learning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3518D9-840C-45BF-9059-68E15724B73A}"/>
              </a:ext>
            </a:extLst>
          </p:cNvPr>
          <p:cNvSpPr/>
          <p:nvPr/>
        </p:nvSpPr>
        <p:spPr>
          <a:xfrm>
            <a:off x="4728594" y="3162300"/>
            <a:ext cx="2169603" cy="3162300"/>
          </a:xfrm>
          <a:prstGeom prst="roundRect">
            <a:avLst>
              <a:gd name="adj" fmla="val 40705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Unsupervised</a:t>
            </a:r>
          </a:p>
          <a:p>
            <a:pPr algn="ctr"/>
            <a:r>
              <a:rPr lang="en-US" sz="2000" b="1" dirty="0"/>
              <a:t>Learning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B4A4FF-5EBE-43DA-8E86-A126679E2FDF}"/>
              </a:ext>
            </a:extLst>
          </p:cNvPr>
          <p:cNvSpPr/>
          <p:nvPr/>
        </p:nvSpPr>
        <p:spPr>
          <a:xfrm>
            <a:off x="7924800" y="1949090"/>
            <a:ext cx="2328295" cy="3162300"/>
          </a:xfrm>
          <a:prstGeom prst="roundRect">
            <a:avLst>
              <a:gd name="adj" fmla="val 33975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Reinforcement</a:t>
            </a:r>
          </a:p>
          <a:p>
            <a:pPr algn="ctr"/>
            <a:r>
              <a:rPr lang="en-US" sz="2000" b="1" dirty="0"/>
              <a:t>Learning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bot Head 8">
                <a:extLst>
                  <a:ext uri="{FF2B5EF4-FFF2-40B4-BE49-F238E27FC236}">
                    <a16:creationId xmlns:a16="http://schemas.microsoft.com/office/drawing/2014/main" id="{F2B32EA7-898E-43E8-BE7E-0A80DBC434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28567" y="5111390"/>
              <a:ext cx="858033" cy="14046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58033" cy="1404632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400964" ay="-1336655" az="-5576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11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bot Head 8">
                <a:extLst>
                  <a:ext uri="{FF2B5EF4-FFF2-40B4-BE49-F238E27FC236}">
                    <a16:creationId xmlns:a16="http://schemas.microsoft.com/office/drawing/2014/main" id="{F2B32EA7-898E-43E8-BE7E-0A80DBC43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567" y="5111390"/>
                <a:ext cx="858033" cy="1404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obot Head 4">
                <a:extLst>
                  <a:ext uri="{FF2B5EF4-FFF2-40B4-BE49-F238E27FC236}">
                    <a16:creationId xmlns:a16="http://schemas.microsoft.com/office/drawing/2014/main" id="{9E0F59AE-3292-431B-BDFE-AE3385F091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16672" y="3986365"/>
              <a:ext cx="945528" cy="133108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45528" cy="1331083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219976" ay="1819440" az="1111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411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obot Head 4">
                <a:extLst>
                  <a:ext uri="{FF2B5EF4-FFF2-40B4-BE49-F238E27FC236}">
                    <a16:creationId xmlns:a16="http://schemas.microsoft.com/office/drawing/2014/main" id="{9E0F59AE-3292-431B-BDFE-AE3385F091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672" y="3986365"/>
                <a:ext cx="945528" cy="1331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obot Torso 3">
                <a:extLst>
                  <a:ext uri="{FF2B5EF4-FFF2-40B4-BE49-F238E27FC236}">
                    <a16:creationId xmlns:a16="http://schemas.microsoft.com/office/drawing/2014/main" id="{BA9AD3D1-C8FA-4CBB-9948-99B294A179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13139" y="4248764"/>
              <a:ext cx="1198659" cy="10686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98659" cy="1068684"/>
                    </a:xfrm>
                    <a:prstGeom prst="rect">
                      <a:avLst/>
                    </a:prstGeom>
                  </am3d:spPr>
                  <am3d:camera>
                    <am3d:pos x="0" y="0" z="764393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59080" d="1000000"/>
                    <am3d:preTrans dx="0" dy="-16976541" dz="-30323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29464" ay="-1299399" az="-4711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790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obot Torso 3">
                <a:extLst>
                  <a:ext uri="{FF2B5EF4-FFF2-40B4-BE49-F238E27FC236}">
                    <a16:creationId xmlns:a16="http://schemas.microsoft.com/office/drawing/2014/main" id="{BA9AD3D1-C8FA-4CBB-9948-99B294A17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13139" y="4248764"/>
                <a:ext cx="1198659" cy="10686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251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Machine Learning Course| Its Importance and Types-FORE">
            <a:extLst>
              <a:ext uri="{FF2B5EF4-FFF2-40B4-BE49-F238E27FC236}">
                <a16:creationId xmlns:a16="http://schemas.microsoft.com/office/drawing/2014/main" id="{39B6AC20-1105-4A1D-B9BF-5454C4CB9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obot Head 9">
                <a:extLst>
                  <a:ext uri="{FF2B5EF4-FFF2-40B4-BE49-F238E27FC236}">
                    <a16:creationId xmlns:a16="http://schemas.microsoft.com/office/drawing/2014/main" id="{02A516A4-30BB-4AD6-98AC-3750398475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314671"/>
                  </p:ext>
                </p:extLst>
              </p:nvPr>
            </p:nvGraphicFramePr>
            <p:xfrm>
              <a:off x="1268305" y="5164429"/>
              <a:ext cx="1193752" cy="14696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93752" cy="1469694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18920" ay="2180987" az="-2490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655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obot Head 9">
                <a:extLst>
                  <a:ext uri="{FF2B5EF4-FFF2-40B4-BE49-F238E27FC236}">
                    <a16:creationId xmlns:a16="http://schemas.microsoft.com/office/drawing/2014/main" id="{02A516A4-30BB-4AD6-98AC-3750398475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8305" y="5164429"/>
                <a:ext cx="1193752" cy="14696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43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supervised Learning - Introduction To Machine Learning - Edureka">
            <a:extLst>
              <a:ext uri="{FF2B5EF4-FFF2-40B4-BE49-F238E27FC236}">
                <a16:creationId xmlns:a16="http://schemas.microsoft.com/office/drawing/2014/main" id="{D296B74F-B7F0-41FC-97B4-B54F50AC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5" y="1774639"/>
            <a:ext cx="11835685" cy="46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B606FB-BE2F-473D-B8A8-7FB9B4038E19}"/>
              </a:ext>
            </a:extLst>
          </p:cNvPr>
          <p:cNvSpPr txBox="1">
            <a:spLocks/>
          </p:cNvSpPr>
          <p:nvPr/>
        </p:nvSpPr>
        <p:spPr>
          <a:xfrm>
            <a:off x="3552825" y="228858"/>
            <a:ext cx="5086350" cy="9499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Unsupervised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0354E-4FBC-4974-A430-8B42156AA5A3}"/>
              </a:ext>
            </a:extLst>
          </p:cNvPr>
          <p:cNvSpPr txBox="1"/>
          <p:nvPr/>
        </p:nvSpPr>
        <p:spPr>
          <a:xfrm>
            <a:off x="2167505" y="-776943"/>
            <a:ext cx="785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 algn="ctr">
              <a:spcBef>
                <a:spcPct val="0"/>
              </a:spcBef>
            </a:pPr>
            <a:r>
              <a:rPr lang="en-US" sz="2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bot Head 4">
                <a:extLst>
                  <a:ext uri="{FF2B5EF4-FFF2-40B4-BE49-F238E27FC236}">
                    <a16:creationId xmlns:a16="http://schemas.microsoft.com/office/drawing/2014/main" id="{DF7DB32D-EEF8-43CB-99EC-D6D688F6C2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4926500"/>
                  </p:ext>
                </p:extLst>
              </p:nvPr>
            </p:nvGraphicFramePr>
            <p:xfrm>
              <a:off x="694180" y="6912629"/>
              <a:ext cx="1388360" cy="20159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88360" cy="2015976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847882" ay="2379586" az="5476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24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bot Head 4">
                <a:extLst>
                  <a:ext uri="{FF2B5EF4-FFF2-40B4-BE49-F238E27FC236}">
                    <a16:creationId xmlns:a16="http://schemas.microsoft.com/office/drawing/2014/main" id="{DF7DB32D-EEF8-43CB-99EC-D6D688F6C2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180" y="6912629"/>
                <a:ext cx="1388360" cy="201597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E4AE7-85B4-4CCC-949E-B7A7717B0574}"/>
              </a:ext>
            </a:extLst>
          </p:cNvPr>
          <p:cNvSpPr/>
          <p:nvPr/>
        </p:nvSpPr>
        <p:spPr>
          <a:xfrm>
            <a:off x="152400" y="228858"/>
            <a:ext cx="11719774" cy="6400284"/>
          </a:xfrm>
          <a:prstGeom prst="roundRect">
            <a:avLst>
              <a:gd name="adj" fmla="val 11528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obot Head 8">
                <a:extLst>
                  <a:ext uri="{FF2B5EF4-FFF2-40B4-BE49-F238E27FC236}">
                    <a16:creationId xmlns:a16="http://schemas.microsoft.com/office/drawing/2014/main" id="{EA78399C-3C38-4FA5-B56D-8D6E8B73D0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229308"/>
                  </p:ext>
                </p:extLst>
              </p:nvPr>
            </p:nvGraphicFramePr>
            <p:xfrm>
              <a:off x="10081598" y="4293"/>
              <a:ext cx="1130284" cy="183314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30284" cy="1833147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764852" ay="-1415898" az="-76311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65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obot Head 8">
                <a:extLst>
                  <a:ext uri="{FF2B5EF4-FFF2-40B4-BE49-F238E27FC236}">
                    <a16:creationId xmlns:a16="http://schemas.microsoft.com/office/drawing/2014/main" id="{EA78399C-3C38-4FA5-B56D-8D6E8B73D0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81598" y="4293"/>
                <a:ext cx="1130284" cy="1833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677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upervised learning versus unsupervised learning for differentiating... |  Download Scientific Diagram">
            <a:extLst>
              <a:ext uri="{FF2B5EF4-FFF2-40B4-BE49-F238E27FC236}">
                <a16:creationId xmlns:a16="http://schemas.microsoft.com/office/drawing/2014/main" id="{678D8B1D-1A42-463A-8918-F8ED0B93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32" y="1809749"/>
            <a:ext cx="10221935" cy="40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5C8B6B-EEBD-4C46-81C0-532433659133}"/>
              </a:ext>
            </a:extLst>
          </p:cNvPr>
          <p:cNvSpPr txBox="1">
            <a:spLocks/>
          </p:cNvSpPr>
          <p:nvPr/>
        </p:nvSpPr>
        <p:spPr>
          <a:xfrm>
            <a:off x="2947732" y="4293"/>
            <a:ext cx="6296536" cy="5941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Supervised vs unsupervised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9093EB-5AF8-4480-82E8-15762C171014}"/>
              </a:ext>
            </a:extLst>
          </p:cNvPr>
          <p:cNvSpPr/>
          <p:nvPr/>
        </p:nvSpPr>
        <p:spPr>
          <a:xfrm>
            <a:off x="152400" y="228858"/>
            <a:ext cx="11719774" cy="6400284"/>
          </a:xfrm>
          <a:prstGeom prst="roundRect">
            <a:avLst>
              <a:gd name="adj" fmla="val 11528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obot Head 8">
                <a:extLst>
                  <a:ext uri="{FF2B5EF4-FFF2-40B4-BE49-F238E27FC236}">
                    <a16:creationId xmlns:a16="http://schemas.microsoft.com/office/drawing/2014/main" id="{B40C629D-4D21-45DE-B9C3-790A4E5F68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5441067"/>
                  </p:ext>
                </p:extLst>
              </p:nvPr>
            </p:nvGraphicFramePr>
            <p:xfrm>
              <a:off x="10646740" y="-23398"/>
              <a:ext cx="1130284" cy="18331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30284" cy="1833147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764852" ay="-1415898" az="-7631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5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obot Head 8">
                <a:extLst>
                  <a:ext uri="{FF2B5EF4-FFF2-40B4-BE49-F238E27FC236}">
                    <a16:creationId xmlns:a16="http://schemas.microsoft.com/office/drawing/2014/main" id="{B40C629D-4D21-45DE-B9C3-790A4E5F68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6740" y="-23398"/>
                <a:ext cx="1130284" cy="1833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obot Head 4">
                <a:extLst>
                  <a:ext uri="{FF2B5EF4-FFF2-40B4-BE49-F238E27FC236}">
                    <a16:creationId xmlns:a16="http://schemas.microsoft.com/office/drawing/2014/main" id="{C7F47251-217E-47DE-B2F3-431368E2A7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136832"/>
                  </p:ext>
                </p:extLst>
              </p:nvPr>
            </p:nvGraphicFramePr>
            <p:xfrm>
              <a:off x="0" y="-206227"/>
              <a:ext cx="1388360" cy="20159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88360" cy="2015976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847882" ay="2379586" az="5476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24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obot Head 4">
                <a:extLst>
                  <a:ext uri="{FF2B5EF4-FFF2-40B4-BE49-F238E27FC236}">
                    <a16:creationId xmlns:a16="http://schemas.microsoft.com/office/drawing/2014/main" id="{C7F47251-217E-47DE-B2F3-431368E2A7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-206227"/>
                <a:ext cx="1388360" cy="20159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41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1A85E-03D7-42EB-BE07-0472D14E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84" y="1995487"/>
            <a:ext cx="8399910" cy="39691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obot Head 8">
                <a:extLst>
                  <a:ext uri="{FF2B5EF4-FFF2-40B4-BE49-F238E27FC236}">
                    <a16:creationId xmlns:a16="http://schemas.microsoft.com/office/drawing/2014/main" id="{CA2AC45D-D42A-4221-B984-563D2A6B39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9665297"/>
                  </p:ext>
                </p:extLst>
              </p:nvPr>
            </p:nvGraphicFramePr>
            <p:xfrm>
              <a:off x="275133" y="884669"/>
              <a:ext cx="1168277" cy="17824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8277" cy="1782464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334255" ay="2103144" az="7928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5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obot Head 8">
                <a:extLst>
                  <a:ext uri="{FF2B5EF4-FFF2-40B4-BE49-F238E27FC236}">
                    <a16:creationId xmlns:a16="http://schemas.microsoft.com/office/drawing/2014/main" id="{CA2AC45D-D42A-4221-B984-563D2A6B39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133" y="884669"/>
                <a:ext cx="1168277" cy="1782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obot Head 4">
                <a:extLst>
                  <a:ext uri="{FF2B5EF4-FFF2-40B4-BE49-F238E27FC236}">
                    <a16:creationId xmlns:a16="http://schemas.microsoft.com/office/drawing/2014/main" id="{41CA9C9B-62F9-45FC-B8C9-A07E5ABBAF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9126386"/>
                  </p:ext>
                </p:extLst>
              </p:nvPr>
            </p:nvGraphicFramePr>
            <p:xfrm>
              <a:off x="10591733" y="4356358"/>
              <a:ext cx="1312285" cy="214910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12285" cy="2149105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-212256" ay="-3052469" az="16474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24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obot Head 4">
                <a:extLst>
                  <a:ext uri="{FF2B5EF4-FFF2-40B4-BE49-F238E27FC236}">
                    <a16:creationId xmlns:a16="http://schemas.microsoft.com/office/drawing/2014/main" id="{41CA9C9B-62F9-45FC-B8C9-A07E5ABBAF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91733" y="4356358"/>
                <a:ext cx="1312285" cy="214910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BC300A56-F7F6-4627-961F-F661C2CE8F30}"/>
              </a:ext>
            </a:extLst>
          </p:cNvPr>
          <p:cNvSpPr txBox="1">
            <a:spLocks/>
          </p:cNvSpPr>
          <p:nvPr/>
        </p:nvSpPr>
        <p:spPr>
          <a:xfrm>
            <a:off x="2947732" y="4293"/>
            <a:ext cx="6296536" cy="5941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Supervised vs unsupervised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D21F7D-1C80-4F2C-9FCB-DDDDD68DF94D}"/>
              </a:ext>
            </a:extLst>
          </p:cNvPr>
          <p:cNvSpPr/>
          <p:nvPr/>
        </p:nvSpPr>
        <p:spPr>
          <a:xfrm>
            <a:off x="152400" y="228858"/>
            <a:ext cx="11719774" cy="6400284"/>
          </a:xfrm>
          <a:prstGeom prst="roundRect">
            <a:avLst>
              <a:gd name="adj" fmla="val 11528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43887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3A9D-2EB4-4C78-BF63-1A7EB9853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34565" y="1802908"/>
            <a:ext cx="5861435" cy="3928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6DA03-DF0A-4170-9499-478005BC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90" y="1802908"/>
            <a:ext cx="5601855" cy="3928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251022-52D2-4DF1-8DE4-513B636D867F}"/>
              </a:ext>
            </a:extLst>
          </p:cNvPr>
          <p:cNvSpPr txBox="1"/>
          <p:nvPr/>
        </p:nvSpPr>
        <p:spPr>
          <a:xfrm>
            <a:off x="2167505" y="7072496"/>
            <a:ext cx="785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 algn="ctr">
              <a:spcBef>
                <a:spcPct val="0"/>
              </a:spcBef>
            </a:pPr>
            <a:r>
              <a:rPr lang="en-US" sz="2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F2D7F5-F7FA-4F0F-9B50-9454B7EB6233}"/>
              </a:ext>
            </a:extLst>
          </p:cNvPr>
          <p:cNvSpPr txBox="1">
            <a:spLocks/>
          </p:cNvSpPr>
          <p:nvPr/>
        </p:nvSpPr>
        <p:spPr>
          <a:xfrm>
            <a:off x="2947732" y="4293"/>
            <a:ext cx="6296536" cy="5941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Supervised vs unsupervised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91CE5D-7ADE-4A8C-8EDB-AE808AE72566}"/>
              </a:ext>
            </a:extLst>
          </p:cNvPr>
          <p:cNvSpPr/>
          <p:nvPr/>
        </p:nvSpPr>
        <p:spPr>
          <a:xfrm>
            <a:off x="152400" y="228858"/>
            <a:ext cx="11719774" cy="6400284"/>
          </a:xfrm>
          <a:prstGeom prst="roundRect">
            <a:avLst>
              <a:gd name="adj" fmla="val 11528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Robot Head 4">
                <a:extLst>
                  <a:ext uri="{FF2B5EF4-FFF2-40B4-BE49-F238E27FC236}">
                    <a16:creationId xmlns:a16="http://schemas.microsoft.com/office/drawing/2014/main" id="{3A4B397D-89C2-4A89-9827-9029709B7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747039"/>
                  </p:ext>
                </p:extLst>
              </p:nvPr>
            </p:nvGraphicFramePr>
            <p:xfrm>
              <a:off x="0" y="-206227"/>
              <a:ext cx="1388360" cy="20159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88360" cy="2015976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847882" ay="2379586" az="5476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24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Robot Head 4">
                <a:extLst>
                  <a:ext uri="{FF2B5EF4-FFF2-40B4-BE49-F238E27FC236}">
                    <a16:creationId xmlns:a16="http://schemas.microsoft.com/office/drawing/2014/main" id="{3A4B397D-89C2-4A89-9827-9029709B7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-206227"/>
                <a:ext cx="1388360" cy="2015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obot Head 8">
                <a:extLst>
                  <a:ext uri="{FF2B5EF4-FFF2-40B4-BE49-F238E27FC236}">
                    <a16:creationId xmlns:a16="http://schemas.microsoft.com/office/drawing/2014/main" id="{13402F8C-D202-460C-A47E-B549992CF4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7799841"/>
                  </p:ext>
                </p:extLst>
              </p:nvPr>
            </p:nvGraphicFramePr>
            <p:xfrm>
              <a:off x="5702648" y="5020559"/>
              <a:ext cx="1130283" cy="18331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30283" cy="1833148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694978" ay="201616" az="10823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65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obot Head 8">
                <a:extLst>
                  <a:ext uri="{FF2B5EF4-FFF2-40B4-BE49-F238E27FC236}">
                    <a16:creationId xmlns:a16="http://schemas.microsoft.com/office/drawing/2014/main" id="{13402F8C-D202-460C-A47E-B549992CF4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2648" y="5020559"/>
                <a:ext cx="1130283" cy="18331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629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68B6C-5DAB-4552-9BBF-6C85CD0C8BFB}"/>
              </a:ext>
            </a:extLst>
          </p:cNvPr>
          <p:cNvSpPr txBox="1"/>
          <p:nvPr/>
        </p:nvSpPr>
        <p:spPr>
          <a:xfrm>
            <a:off x="2167505" y="625651"/>
            <a:ext cx="7856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BACF7F-94A6-40B5-9062-3EEAAD65C1DD}"/>
              </a:ext>
            </a:extLst>
          </p:cNvPr>
          <p:cNvSpPr/>
          <p:nvPr/>
        </p:nvSpPr>
        <p:spPr>
          <a:xfrm>
            <a:off x="1562099" y="1949090"/>
            <a:ext cx="2139892" cy="3162300"/>
          </a:xfrm>
          <a:prstGeom prst="roundRect">
            <a:avLst>
              <a:gd name="adj" fmla="val 36859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Supervised</a:t>
            </a:r>
          </a:p>
          <a:p>
            <a:pPr algn="ctr"/>
            <a:r>
              <a:rPr lang="en-US" sz="2000" b="1" dirty="0"/>
              <a:t>Learning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3518D9-840C-45BF-9059-68E15724B73A}"/>
              </a:ext>
            </a:extLst>
          </p:cNvPr>
          <p:cNvSpPr/>
          <p:nvPr/>
        </p:nvSpPr>
        <p:spPr>
          <a:xfrm>
            <a:off x="4728594" y="3162300"/>
            <a:ext cx="2169603" cy="3162300"/>
          </a:xfrm>
          <a:prstGeom prst="roundRect">
            <a:avLst>
              <a:gd name="adj" fmla="val 40705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Unsupervised</a:t>
            </a:r>
          </a:p>
          <a:p>
            <a:pPr algn="ctr"/>
            <a:r>
              <a:rPr lang="en-US" sz="2000" b="1" dirty="0"/>
              <a:t>Learning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B4A4FF-5EBE-43DA-8E86-A126679E2FDF}"/>
              </a:ext>
            </a:extLst>
          </p:cNvPr>
          <p:cNvSpPr/>
          <p:nvPr/>
        </p:nvSpPr>
        <p:spPr>
          <a:xfrm>
            <a:off x="7924800" y="1949090"/>
            <a:ext cx="2328295" cy="3162300"/>
          </a:xfrm>
          <a:prstGeom prst="roundRect">
            <a:avLst>
              <a:gd name="adj" fmla="val 33975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Reinforcement</a:t>
            </a:r>
          </a:p>
          <a:p>
            <a:pPr algn="ctr"/>
            <a:r>
              <a:rPr lang="en-US" sz="2000" b="1" dirty="0"/>
              <a:t>Learning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bot Head 8">
                <a:extLst>
                  <a:ext uri="{FF2B5EF4-FFF2-40B4-BE49-F238E27FC236}">
                    <a16:creationId xmlns:a16="http://schemas.microsoft.com/office/drawing/2014/main" id="{F2B32EA7-898E-43E8-BE7E-0A80DBC434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754396"/>
                  </p:ext>
                </p:extLst>
              </p:nvPr>
            </p:nvGraphicFramePr>
            <p:xfrm>
              <a:off x="6228567" y="5111390"/>
              <a:ext cx="858033" cy="14046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58033" cy="1404632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400964" ay="-1336655" az="-5576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11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bot Head 8">
                <a:extLst>
                  <a:ext uri="{FF2B5EF4-FFF2-40B4-BE49-F238E27FC236}">
                    <a16:creationId xmlns:a16="http://schemas.microsoft.com/office/drawing/2014/main" id="{F2B32EA7-898E-43E8-BE7E-0A80DBC43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567" y="5111390"/>
                <a:ext cx="858033" cy="1404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obot Head 4">
                <a:extLst>
                  <a:ext uri="{FF2B5EF4-FFF2-40B4-BE49-F238E27FC236}">
                    <a16:creationId xmlns:a16="http://schemas.microsoft.com/office/drawing/2014/main" id="{9E0F59AE-3292-431B-BDFE-AE3385F091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049910"/>
                  </p:ext>
                </p:extLst>
              </p:nvPr>
            </p:nvGraphicFramePr>
            <p:xfrm>
              <a:off x="1416672" y="3986365"/>
              <a:ext cx="945528" cy="133108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45528" cy="1331083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219976" ay="1819440" az="1111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411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obot Head 4">
                <a:extLst>
                  <a:ext uri="{FF2B5EF4-FFF2-40B4-BE49-F238E27FC236}">
                    <a16:creationId xmlns:a16="http://schemas.microsoft.com/office/drawing/2014/main" id="{9E0F59AE-3292-431B-BDFE-AE3385F091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672" y="3986365"/>
                <a:ext cx="945528" cy="1331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obot Torso 3">
                <a:extLst>
                  <a:ext uri="{FF2B5EF4-FFF2-40B4-BE49-F238E27FC236}">
                    <a16:creationId xmlns:a16="http://schemas.microsoft.com/office/drawing/2014/main" id="{BA9AD3D1-C8FA-4CBB-9948-99B294A179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0437126"/>
                  </p:ext>
                </p:extLst>
              </p:nvPr>
            </p:nvGraphicFramePr>
            <p:xfrm>
              <a:off x="9313139" y="4248764"/>
              <a:ext cx="1198659" cy="10686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98659" cy="1068684"/>
                    </a:xfrm>
                    <a:prstGeom prst="rect">
                      <a:avLst/>
                    </a:prstGeom>
                  </am3d:spPr>
                  <am3d:camera>
                    <am3d:pos x="0" y="0" z="764393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59080" d="1000000"/>
                    <am3d:preTrans dx="0" dy="-16976541" dz="-30323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29464" ay="-1299399" az="-4711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790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obot Torso 3">
                <a:extLst>
                  <a:ext uri="{FF2B5EF4-FFF2-40B4-BE49-F238E27FC236}">
                    <a16:creationId xmlns:a16="http://schemas.microsoft.com/office/drawing/2014/main" id="{BA9AD3D1-C8FA-4CBB-9948-99B294A17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13139" y="4248764"/>
                <a:ext cx="1198659" cy="10686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915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1BD5CE-191C-4F94-B645-BC02808A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27" y="1184312"/>
            <a:ext cx="10212946" cy="5344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7B3410-440A-423A-B229-B530F6067C95}"/>
              </a:ext>
            </a:extLst>
          </p:cNvPr>
          <p:cNvSpPr txBox="1"/>
          <p:nvPr/>
        </p:nvSpPr>
        <p:spPr>
          <a:xfrm>
            <a:off x="2167505" y="-908882"/>
            <a:ext cx="785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TYPES OF </a:t>
            </a:r>
          </a:p>
          <a:p>
            <a:pPr algn="ctr">
              <a:spcBef>
                <a:spcPct val="0"/>
              </a:spcBef>
            </a:pPr>
            <a:r>
              <a:rPr lang="en-US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B1F15E-119F-4705-8665-E75690EEC46C}"/>
              </a:ext>
            </a:extLst>
          </p:cNvPr>
          <p:cNvSpPr txBox="1">
            <a:spLocks/>
          </p:cNvSpPr>
          <p:nvPr/>
        </p:nvSpPr>
        <p:spPr>
          <a:xfrm>
            <a:off x="3205163" y="228858"/>
            <a:ext cx="5781675" cy="9499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Reinforcement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7678A-8BDB-486F-B088-16AEE950293D}"/>
              </a:ext>
            </a:extLst>
          </p:cNvPr>
          <p:cNvSpPr txBox="1"/>
          <p:nvPr/>
        </p:nvSpPr>
        <p:spPr>
          <a:xfrm>
            <a:off x="1957955" y="7078088"/>
            <a:ext cx="785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Embedded Machine Learning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062C4C-7DE3-4BC4-AE2F-3FD2EEBD9236}"/>
              </a:ext>
            </a:extLst>
          </p:cNvPr>
          <p:cNvSpPr/>
          <p:nvPr/>
        </p:nvSpPr>
        <p:spPr>
          <a:xfrm>
            <a:off x="152400" y="228858"/>
            <a:ext cx="11719774" cy="6400284"/>
          </a:xfrm>
          <a:prstGeom prst="roundRect">
            <a:avLst>
              <a:gd name="adj" fmla="val 11528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bot Torso 3">
                <a:extLst>
                  <a:ext uri="{FF2B5EF4-FFF2-40B4-BE49-F238E27FC236}">
                    <a16:creationId xmlns:a16="http://schemas.microsoft.com/office/drawing/2014/main" id="{96A195A6-478F-467B-835C-A577DE465E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0714461"/>
                  </p:ext>
                </p:extLst>
              </p:nvPr>
            </p:nvGraphicFramePr>
            <p:xfrm>
              <a:off x="229891" y="281368"/>
              <a:ext cx="2149018" cy="19398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49018" cy="1939822"/>
                    </a:xfrm>
                    <a:prstGeom prst="rect">
                      <a:avLst/>
                    </a:prstGeom>
                  </am3d:spPr>
                  <am3d:camera>
                    <am3d:pos x="0" y="0" z="764393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59080" d="1000000"/>
                    <am3d:preTrans dx="0" dy="-16976541" dz="-3032334"/>
                    <am3d:scale>
                      <am3d:sx n="1000000" d="1000000"/>
                      <am3d:sy n="1000000" d="1000000"/>
                      <am3d:sz n="1000000" d="1000000"/>
                    </am3d:scale>
                    <am3d:rot ax="2003866" ay="1937790" az="11643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37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bot Torso 3">
                <a:extLst>
                  <a:ext uri="{FF2B5EF4-FFF2-40B4-BE49-F238E27FC236}">
                    <a16:creationId xmlns:a16="http://schemas.microsoft.com/office/drawing/2014/main" id="{96A195A6-478F-467B-835C-A577DE465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891" y="281368"/>
                <a:ext cx="2149018" cy="19398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48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4B28F3-FBC9-4F22-A4BF-AEB9D4D11EF1}"/>
              </a:ext>
            </a:extLst>
          </p:cNvPr>
          <p:cNvSpPr txBox="1"/>
          <p:nvPr/>
        </p:nvSpPr>
        <p:spPr>
          <a:xfrm>
            <a:off x="2167505" y="3075057"/>
            <a:ext cx="785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Embedded Machine Learning!!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D8D7C-845B-4CF9-9A2D-D610E7646B47}"/>
              </a:ext>
            </a:extLst>
          </p:cNvPr>
          <p:cNvSpPr txBox="1"/>
          <p:nvPr/>
        </p:nvSpPr>
        <p:spPr>
          <a:xfrm>
            <a:off x="1812749" y="7099299"/>
            <a:ext cx="785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Microcontrollers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6150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4B28F3-FBC9-4F22-A4BF-AEB9D4D11EF1}"/>
              </a:ext>
            </a:extLst>
          </p:cNvPr>
          <p:cNvSpPr txBox="1"/>
          <p:nvPr/>
        </p:nvSpPr>
        <p:spPr>
          <a:xfrm>
            <a:off x="2142949" y="-453312"/>
            <a:ext cx="785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Embedded Machine Learning!!</a:t>
            </a:r>
          </a:p>
        </p:txBody>
      </p:sp>
      <p:pic>
        <p:nvPicPr>
          <p:cNvPr id="7170" name="Picture 2" descr="Raspberry Pi Png - Raspberry Pi, Transparent Png - 2400x1576(#853421) -  PngFind">
            <a:extLst>
              <a:ext uri="{FF2B5EF4-FFF2-40B4-BE49-F238E27FC236}">
                <a16:creationId xmlns:a16="http://schemas.microsoft.com/office/drawing/2014/main" id="{1B16406E-7BF4-4F2E-8C76-F93F4121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08" b="89474" l="2619" r="95119">
                        <a14:foregroundMark x1="45952" y1="79796" x2="38095" y2="75042"/>
                        <a14:foregroundMark x1="50952" y1="87946" x2="30476" y2="69270"/>
                        <a14:foregroundMark x1="30476" y1="69270" x2="24524" y2="59423"/>
                        <a14:foregroundMark x1="24524" y1="59423" x2="17381" y2="56027"/>
                        <a14:foregroundMark x1="12143" y1="54669" x2="12619" y2="56706"/>
                        <a14:foregroundMark x1="7143" y1="48557" x2="11905" y2="40407"/>
                        <a14:foregroundMark x1="5714" y1="44143" x2="4048" y2="47199"/>
                        <a14:foregroundMark x1="40952" y1="30560" x2="41310" y2="39898"/>
                        <a14:foregroundMark x1="41310" y1="39898" x2="41429" y2="40068"/>
                        <a14:foregroundMark x1="48095" y1="35993" x2="40119" y2="37521"/>
                        <a14:foregroundMark x1="40119" y1="37521" x2="37857" y2="33277"/>
                        <a14:foregroundMark x1="90952" y1="39049" x2="95476" y2="36672"/>
                        <a14:foregroundMark x1="53333" y1="10866" x2="53095" y2="9508"/>
                        <a14:foregroundMark x1="3333" y1="50594" x2="3333" y2="50594"/>
                        <a14:foregroundMark x1="3333" y1="53311" x2="3333" y2="53311"/>
                        <a14:foregroundMark x1="65476" y1="72666" x2="61190" y2="77080"/>
                        <a14:foregroundMark x1="3052" y1="52971" x2="3006" y2="53480"/>
                        <a14:foregroundMark x1="3628" y1="46520" x2="3052" y2="52971"/>
                        <a14:foregroundMark x1="3810" y1="44482" x2="3628" y2="46520"/>
                        <a14:foregroundMark x1="2759" y1="56367" x2="2857" y2="58744"/>
                        <a14:foregroundMark x1="2619" y1="52971" x2="2640" y2="53480"/>
                        <a14:foregroundMark x1="3452" y1="53990" x2="3214" y2="56537"/>
                        <a14:foregroundMark x1="3690" y1="44312" x2="3571" y2="50085"/>
                        <a14:foregroundMark x1="3452" y1="46350" x2="3452" y2="51443"/>
                        <a14:foregroundMark x1="3452" y1="43803" x2="3452" y2="48387"/>
                        <a14:foregroundMark x1="33214" y1="23939" x2="29048" y2="30560"/>
                        <a14:foregroundMark x1="29048" y1="30560" x2="28095" y2="35314"/>
                        <a14:foregroundMark x1="30595" y1="25467" x2="27024" y2="32428"/>
                        <a14:foregroundMark x1="27024" y1="32428" x2="26905" y2="33447"/>
                        <a14:foregroundMark x1="29048" y1="25806" x2="28810" y2="28183"/>
                        <a14:foregroundMark x1="28214" y1="25637" x2="25238" y2="34126"/>
                        <a14:foregroundMark x1="25238" y1="34126" x2="25000" y2="36503"/>
                        <a14:foregroundMark x1="27143" y1="24618" x2="22857" y2="32767"/>
                        <a14:foregroundMark x1="31548" y1="19694" x2="28571" y2="28523"/>
                        <a14:foregroundMark x1="28571" y1="28523" x2="28571" y2="29202"/>
                        <a14:backgroundMark x1="2857" y1="52971" x2="2857" y2="52971"/>
                        <a14:backgroundMark x1="2500" y1="53480" x2="2500" y2="53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386" y="2435872"/>
            <a:ext cx="3314097" cy="23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eagleBoard.org - bone">
            <a:extLst>
              <a:ext uri="{FF2B5EF4-FFF2-40B4-BE49-F238E27FC236}">
                <a16:creationId xmlns:a16="http://schemas.microsoft.com/office/drawing/2014/main" id="{22EED447-F4CE-48D9-9135-A138D0B1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90244" l="8875" r="90000">
                        <a14:foregroundMark x1="51875" y1="88931" x2="54500" y2="90244"/>
                        <a14:foregroundMark x1="8875" y1="37711" x2="10500" y2="45403"/>
                        <a14:foregroundMark x1="26125" y1="16135" x2="26000" y2="15009"/>
                        <a14:foregroundMark x1="30000" y1="12758" x2="30000" y2="12758"/>
                        <a14:foregroundMark x1="83625" y1="58161" x2="83000" y2="56473"/>
                        <a14:foregroundMark x1="81125" y1="56473" x2="83500" y2="63790"/>
                        <a14:foregroundMark x1="84875" y1="60976" x2="84875" y2="60976"/>
                        <a14:foregroundMark x1="84875" y1="60788" x2="84875" y2="60788"/>
                        <a14:foregroundMark x1="83125" y1="65666" x2="73375" y2="68856"/>
                        <a14:foregroundMark x1="73375" y1="68856" x2="71000" y2="70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" y="1977766"/>
            <a:ext cx="3978791" cy="265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etson Nano Benchmarks - APIs - ximea support">
            <a:extLst>
              <a:ext uri="{FF2B5EF4-FFF2-40B4-BE49-F238E27FC236}">
                <a16:creationId xmlns:a16="http://schemas.microsoft.com/office/drawing/2014/main" id="{8A44E241-F234-4DCB-B4E3-00195C992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86" b="92286" l="9944" r="93809">
                        <a14:foregroundMark x1="11632" y1="46571" x2="11445" y2="54286"/>
                        <a14:foregroundMark x1="52158" y1="8857" x2="44278" y2="12286"/>
                        <a14:foregroundMark x1="86304" y1="50857" x2="88180" y2="61714"/>
                        <a14:foregroundMark x1="93058" y1="60286" x2="93809" y2="60286"/>
                        <a14:foregroundMark x1="40901" y1="90286" x2="34146" y2="92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09" y="2095203"/>
            <a:ext cx="3871268" cy="254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4C362-A249-4A95-8194-90DA6BD03F78}"/>
              </a:ext>
            </a:extLst>
          </p:cNvPr>
          <p:cNvSpPr txBox="1"/>
          <p:nvPr/>
        </p:nvSpPr>
        <p:spPr>
          <a:xfrm>
            <a:off x="1301130" y="499796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Beaglebone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C792F-1EBE-4FE5-88C9-D840572D09E0}"/>
              </a:ext>
            </a:extLst>
          </p:cNvPr>
          <p:cNvSpPr txBox="1"/>
          <p:nvPr/>
        </p:nvSpPr>
        <p:spPr>
          <a:xfrm>
            <a:off x="5555941" y="4997966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4B506-2237-49C7-90DD-A22654E6F258}"/>
              </a:ext>
            </a:extLst>
          </p:cNvPr>
          <p:cNvSpPr txBox="1"/>
          <p:nvPr/>
        </p:nvSpPr>
        <p:spPr>
          <a:xfrm>
            <a:off x="9826332" y="4997966"/>
            <a:ext cx="131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Jetson nano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0874F-61D2-4543-BF23-9656188F8337}"/>
              </a:ext>
            </a:extLst>
          </p:cNvPr>
          <p:cNvSpPr txBox="1"/>
          <p:nvPr/>
        </p:nvSpPr>
        <p:spPr>
          <a:xfrm>
            <a:off x="2142949" y="246635"/>
            <a:ext cx="785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Microcontrollers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1476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 sz="2000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baselyasser5400@gmail.com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 descr="Chart">
            <a:extLst>
              <a:ext uri="{FF2B5EF4-FFF2-40B4-BE49-F238E27FC236}">
                <a16:creationId xmlns:a16="http://schemas.microsoft.com/office/drawing/2014/main" id="{FF314109-05EE-4B0C-B304-6C39DAC416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778802"/>
              </p:ext>
            </p:extLst>
          </p:nvPr>
        </p:nvGraphicFramePr>
        <p:xfrm>
          <a:off x="612117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088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E0CD-D193-4E78-8907-63D4A3D156C3}"/>
              </a:ext>
            </a:extLst>
          </p:cNvPr>
          <p:cNvSpPr txBox="1"/>
          <p:nvPr/>
        </p:nvSpPr>
        <p:spPr>
          <a:xfrm>
            <a:off x="1927872" y="2967335"/>
            <a:ext cx="833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WHY MACHINE LEARNING ??</a:t>
            </a:r>
          </a:p>
        </p:txBody>
      </p:sp>
      <p:pic>
        <p:nvPicPr>
          <p:cNvPr id="4" name="Picture 2" descr="What is Machine Learning Course| Its Importance and Types-FORE">
            <a:extLst>
              <a:ext uri="{FF2B5EF4-FFF2-40B4-BE49-F238E27FC236}">
                <a16:creationId xmlns:a16="http://schemas.microsoft.com/office/drawing/2014/main" id="{F7BBF41F-0277-45C1-B444-D1045864D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3" y="-1913096"/>
            <a:ext cx="3137095" cy="17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91A2D-1CAE-4D9F-A176-801F22304900}"/>
              </a:ext>
            </a:extLst>
          </p:cNvPr>
          <p:cNvSpPr txBox="1"/>
          <p:nvPr/>
        </p:nvSpPr>
        <p:spPr>
          <a:xfrm>
            <a:off x="1547778" y="7006480"/>
            <a:ext cx="971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Some real life examples of machine learning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obot Head 9">
                <a:extLst>
                  <a:ext uri="{FF2B5EF4-FFF2-40B4-BE49-F238E27FC236}">
                    <a16:creationId xmlns:a16="http://schemas.microsoft.com/office/drawing/2014/main" id="{37D05776-7698-427E-ABE3-FB48A51894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3654134"/>
                  </p:ext>
                </p:extLst>
              </p:nvPr>
            </p:nvGraphicFramePr>
            <p:xfrm>
              <a:off x="10264128" y="2246401"/>
              <a:ext cx="1844941" cy="21347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44941" cy="2134781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88424" ay="-1066938" az="-3766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71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obot Head 9">
                <a:extLst>
                  <a:ext uri="{FF2B5EF4-FFF2-40B4-BE49-F238E27FC236}">
                    <a16:creationId xmlns:a16="http://schemas.microsoft.com/office/drawing/2014/main" id="{37D05776-7698-427E-ABE3-FB48A5189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4128" y="2246401"/>
                <a:ext cx="1844941" cy="21347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269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What is Machine learning</a:t>
            </a:r>
            <a:endParaRPr lang="ru-RU" dirty="0"/>
          </a:p>
        </p:txBody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1" y="2142067"/>
          <a:ext cx="6143423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412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Network Technology</a:t>
            </a:r>
          </a:p>
        </p:txBody>
      </p:sp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221354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80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achine Learning Wallpapers - Top Free Machine Learning Backgrounds -  WallpaperAccess">
            <a:extLst>
              <a:ext uri="{FF2B5EF4-FFF2-40B4-BE49-F238E27FC236}">
                <a16:creationId xmlns:a16="http://schemas.microsoft.com/office/drawing/2014/main" id="{15781661-95F8-404C-A9FF-4C0C0E958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  <a14:imgEffect>
                      <a14:saturation sat="68000"/>
                    </a14:imgEffect>
                    <a14:imgEffect>
                      <a14:brightnessContrast bright="-19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00" r="28612" b="8163"/>
          <a:stretch/>
        </p:blipFill>
        <p:spPr bwMode="auto">
          <a:xfrm>
            <a:off x="2663688" y="0"/>
            <a:ext cx="98861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6EE6A-B244-8E0E-D1BA-19B3D57F63D5}"/>
              </a:ext>
            </a:extLst>
          </p:cNvPr>
          <p:cNvSpPr txBox="1"/>
          <p:nvPr/>
        </p:nvSpPr>
        <p:spPr>
          <a:xfrm>
            <a:off x="1604717" y="2261879"/>
            <a:ext cx="4294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en-US" sz="3200" dirty="0">
                <a:solidFill>
                  <a:prstClr val="white"/>
                </a:solidFill>
                <a:latin typeface="Perandory" pitchFamily="50" charset="0"/>
                <a:ea typeface="Adobe Myungjo Std M" panose="02020600000000000000" pitchFamily="18" charset="-128"/>
              </a:rPr>
              <a:t>Face detection in images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andory" pitchFamily="50" charset="0"/>
              <a:ea typeface="Adobe Myungjo Std M" panose="02020600000000000000" pitchFamily="18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F6D8E-DF59-0118-B0AF-A425A08B3907}"/>
              </a:ext>
            </a:extLst>
          </p:cNvPr>
          <p:cNvSpPr txBox="1"/>
          <p:nvPr/>
        </p:nvSpPr>
        <p:spPr>
          <a:xfrm>
            <a:off x="1604717" y="1509592"/>
            <a:ext cx="576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en-US" sz="3200" dirty="0">
                <a:solidFill>
                  <a:prstClr val="white"/>
                </a:solidFill>
                <a:latin typeface="Perandory" pitchFamily="50" charset="0"/>
                <a:ea typeface="Adobe Myungjo Std M" panose="02020600000000000000" pitchFamily="18" charset="-128"/>
              </a:rPr>
              <a:t>Healthcare and medical diagnosis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andory" pitchFamily="50" charset="0"/>
              <a:ea typeface="Adobe Myungjo Std M" panose="02020600000000000000" pitchFamily="18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C948-665A-E3E0-148F-4C68483E970A}"/>
              </a:ext>
            </a:extLst>
          </p:cNvPr>
          <p:cNvSpPr txBox="1"/>
          <p:nvPr/>
        </p:nvSpPr>
        <p:spPr>
          <a:xfrm>
            <a:off x="1604717" y="3014166"/>
            <a:ext cx="3791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en-US" sz="3200" dirty="0">
                <a:solidFill>
                  <a:prstClr val="white"/>
                </a:solidFill>
                <a:latin typeface="Perandory" pitchFamily="50" charset="0"/>
                <a:ea typeface="Adobe Myungjo Std M" panose="02020600000000000000" pitchFamily="18" charset="-128"/>
              </a:rPr>
              <a:t>Commute predictions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andory" pitchFamily="50" charset="0"/>
              <a:ea typeface="Adobe Myungjo Std M" panose="02020600000000000000" pitchFamily="18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290E0-B00E-C2B2-14AA-89BA3C7433AD}"/>
              </a:ext>
            </a:extLst>
          </p:cNvPr>
          <p:cNvSpPr txBox="1"/>
          <p:nvPr/>
        </p:nvSpPr>
        <p:spPr>
          <a:xfrm>
            <a:off x="1604717" y="3766453"/>
            <a:ext cx="2032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en-US" sz="3200" dirty="0">
                <a:solidFill>
                  <a:prstClr val="white"/>
                </a:solidFill>
                <a:latin typeface="Perandory" pitchFamily="50" charset="0"/>
                <a:ea typeface="Adobe Myungjo Std M" panose="02020600000000000000" pitchFamily="18" charset="-128"/>
              </a:rPr>
              <a:t>Agriculture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andory" pitchFamily="50" charset="0"/>
              <a:ea typeface="Adobe Myungjo Std M" panose="02020600000000000000" pitchFamily="18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194B2-33A1-1253-7392-583232E6117F}"/>
              </a:ext>
            </a:extLst>
          </p:cNvPr>
          <p:cNvSpPr txBox="1"/>
          <p:nvPr/>
        </p:nvSpPr>
        <p:spPr>
          <a:xfrm>
            <a:off x="1604717" y="4567748"/>
            <a:ext cx="356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3200" dirty="0">
                <a:solidFill>
                  <a:prstClr val="white"/>
                </a:solidFill>
                <a:latin typeface="Perandory" pitchFamily="50" charset="0"/>
                <a:ea typeface="Adobe Myungjo Std M" panose="02020600000000000000" pitchFamily="18" charset="-128"/>
              </a:rPr>
              <a:t>Smart assistants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andory" pitchFamily="50" charset="0"/>
              <a:ea typeface="Adobe Myungjo Std M" panose="02020600000000000000" pitchFamily="18" charset="-128"/>
              <a:cs typeface="+mn-cs"/>
            </a:endParaRPr>
          </a:p>
        </p:txBody>
      </p:sp>
      <p:pic>
        <p:nvPicPr>
          <p:cNvPr id="15" name="Picture 6" descr="How Medicine use Machine Learning for Medical Diagnosis">
            <a:extLst>
              <a:ext uri="{FF2B5EF4-FFF2-40B4-BE49-F238E27FC236}">
                <a16:creationId xmlns:a16="http://schemas.microsoft.com/office/drawing/2014/main" id="{0411D1C0-F17B-423A-B054-09F0C9172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0"/>
                    </a14:imgEffect>
                    <a14:imgEffect>
                      <a14:brightnessContrast bright="-31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814"/>
          <a:stretch/>
        </p:blipFill>
        <p:spPr bwMode="auto">
          <a:xfrm>
            <a:off x="4002099" y="6858000"/>
            <a:ext cx="854771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8A2C3C-318B-45C5-B2FD-D04718C946A3}"/>
              </a:ext>
            </a:extLst>
          </p:cNvPr>
          <p:cNvSpPr txBox="1"/>
          <p:nvPr/>
        </p:nvSpPr>
        <p:spPr>
          <a:xfrm>
            <a:off x="1238685" y="191037"/>
            <a:ext cx="971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  <a:latin typeface="Blackadder ITC" panose="04020505051007020D02" pitchFamily="82" charset="0"/>
              </a:rPr>
              <a:t>Some real life examples of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6DA627-A3F7-4077-ABAB-9E7608677E04}"/>
              </a:ext>
            </a:extLst>
          </p:cNvPr>
          <p:cNvSpPr txBox="1"/>
          <p:nvPr/>
        </p:nvSpPr>
        <p:spPr>
          <a:xfrm>
            <a:off x="2014331" y="-707886"/>
            <a:ext cx="776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WHY MACHINE LEARNING ??</a:t>
            </a:r>
          </a:p>
        </p:txBody>
      </p:sp>
    </p:spTree>
    <p:extLst>
      <p:ext uri="{BB962C8B-B14F-4D97-AF65-F5344CB8AC3E}">
        <p14:creationId xmlns:p14="http://schemas.microsoft.com/office/powerpoint/2010/main" val="149830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Machine Learning Wallpapers - Top Free Machine Learning Backgrounds -  WallpaperAccess">
            <a:extLst>
              <a:ext uri="{FF2B5EF4-FFF2-40B4-BE49-F238E27FC236}">
                <a16:creationId xmlns:a16="http://schemas.microsoft.com/office/drawing/2014/main" id="{700BAEBD-5E32-4C89-8661-796B26A35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  <a14:imgEffect>
                      <a14:saturation sat="68000"/>
                    </a14:imgEffect>
                    <a14:imgEffect>
                      <a14:brightnessContrast bright="-19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00" r="28612" b="8163"/>
          <a:stretch/>
        </p:blipFill>
        <p:spPr bwMode="auto">
          <a:xfrm>
            <a:off x="2355429" y="-6941756"/>
            <a:ext cx="9886121" cy="6858000"/>
          </a:xfrm>
          <a:prstGeom prst="rect">
            <a:avLst/>
          </a:prstGeom>
          <a:noFill/>
        </p:spPr>
      </p:pic>
      <p:pic>
        <p:nvPicPr>
          <p:cNvPr id="15366" name="Picture 6" descr="How Medicine use Machine Learning for Medical Diagnosis">
            <a:extLst>
              <a:ext uri="{FF2B5EF4-FFF2-40B4-BE49-F238E27FC236}">
                <a16:creationId xmlns:a16="http://schemas.microsoft.com/office/drawing/2014/main" id="{5ED9AE21-1860-43D4-8203-402B7BC2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"/>
                    </a14:imgEffect>
                    <a14:imgEffect>
                      <a14:brightnessContrast bright="-49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814"/>
          <a:stretch/>
        </p:blipFill>
        <p:spPr bwMode="auto">
          <a:xfrm>
            <a:off x="3693840" y="0"/>
            <a:ext cx="854771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EC948-665A-E3E0-148F-4C68483E970A}"/>
              </a:ext>
            </a:extLst>
          </p:cNvPr>
          <p:cNvSpPr txBox="1"/>
          <p:nvPr/>
        </p:nvSpPr>
        <p:spPr>
          <a:xfrm>
            <a:off x="1604717" y="4430470"/>
            <a:ext cx="3791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Commute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290E0-B00E-C2B2-14AA-89BA3C7433AD}"/>
              </a:ext>
            </a:extLst>
          </p:cNvPr>
          <p:cNvSpPr txBox="1"/>
          <p:nvPr/>
        </p:nvSpPr>
        <p:spPr>
          <a:xfrm>
            <a:off x="1604717" y="5182757"/>
            <a:ext cx="2032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Agriculture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erandory" pitchFamily="50" charset="0"/>
              <a:ea typeface="Adobe Myungjo Std M" panose="02020600000000000000" pitchFamily="18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194B2-33A1-1253-7392-583232E6117F}"/>
              </a:ext>
            </a:extLst>
          </p:cNvPr>
          <p:cNvSpPr txBox="1"/>
          <p:nvPr/>
        </p:nvSpPr>
        <p:spPr>
          <a:xfrm>
            <a:off x="1604717" y="5984052"/>
            <a:ext cx="356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Smart assistants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erandory" pitchFamily="50" charset="0"/>
              <a:ea typeface="Adobe Myungjo Std M" panose="02020600000000000000" pitchFamily="18" charset="-128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83A7B99-B5F6-8A0E-58E9-9E54F3C6DA58}"/>
                  </a:ext>
                </a:extLst>
              </p14:cNvPr>
              <p14:cNvContentPartPr/>
              <p14:nvPr/>
            </p14:nvContentPartPr>
            <p14:xfrm>
              <a:off x="1567646" y="1955763"/>
              <a:ext cx="7956182" cy="349529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83A7B99-B5F6-8A0E-58E9-9E54F3C6DA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9725" y="1947819"/>
                <a:ext cx="7971664" cy="36505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EBD58E-9960-D648-3CBF-E17B244840B6}"/>
              </a:ext>
            </a:extLst>
          </p:cNvPr>
          <p:cNvSpPr txBox="1"/>
          <p:nvPr/>
        </p:nvSpPr>
        <p:spPr>
          <a:xfrm>
            <a:off x="1604717" y="2434627"/>
            <a:ext cx="417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400" dirty="0">
                <a:solidFill>
                  <a:prstClr val="white"/>
                </a:solidFill>
              </a:rPr>
              <a:t>Machine learning deals with warning and diagnostic issues in medicine and healthcare. Disease breakthroughs, patient monitoring and management, medical data analysis.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AED10-06CE-4D7B-98E6-76BAD20D3204}"/>
              </a:ext>
            </a:extLst>
          </p:cNvPr>
          <p:cNvSpPr txBox="1"/>
          <p:nvPr/>
        </p:nvSpPr>
        <p:spPr>
          <a:xfrm>
            <a:off x="1407769" y="1219474"/>
            <a:ext cx="8538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en-US" sz="4800" dirty="0">
                <a:solidFill>
                  <a:prstClr val="white"/>
                </a:solidFill>
                <a:latin typeface="Perandory" pitchFamily="50" charset="0"/>
                <a:ea typeface="Adobe Myungjo Std M" panose="02020600000000000000" pitchFamily="18" charset="-128"/>
              </a:rPr>
              <a:t>Healthcare and medical diagnosis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andory" pitchFamily="50" charset="0"/>
              <a:ea typeface="Adobe Myungjo Std M" panose="02020600000000000000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76AC0-F9B1-4924-9D7F-B16DC1E19678}"/>
              </a:ext>
            </a:extLst>
          </p:cNvPr>
          <p:cNvSpPr txBox="1"/>
          <p:nvPr/>
        </p:nvSpPr>
        <p:spPr>
          <a:xfrm>
            <a:off x="1604717" y="3678183"/>
            <a:ext cx="4294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erandory" pitchFamily="50" charset="0"/>
                <a:ea typeface="Adobe Myungjo Std M" panose="02020600000000000000" pitchFamily="18" charset="-128"/>
              </a:rPr>
              <a:t>Face detection in images</a:t>
            </a:r>
          </a:p>
        </p:txBody>
      </p:sp>
      <p:pic>
        <p:nvPicPr>
          <p:cNvPr id="13" name="Picture 4" descr="viewneo Docs | Camera for Face Detection | EN">
            <a:extLst>
              <a:ext uri="{FF2B5EF4-FFF2-40B4-BE49-F238E27FC236}">
                <a16:creationId xmlns:a16="http://schemas.microsoft.com/office/drawing/2014/main" id="{76D56EB0-E5E4-42C3-94E9-500056C3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6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983"/>
          <a:stretch/>
        </p:blipFill>
        <p:spPr bwMode="auto">
          <a:xfrm>
            <a:off x="3637068" y="6941756"/>
            <a:ext cx="8729730" cy="5716640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B52395-7894-4768-B63C-662B252AFCB2}"/>
              </a:ext>
            </a:extLst>
          </p:cNvPr>
          <p:cNvSpPr txBox="1"/>
          <p:nvPr/>
        </p:nvSpPr>
        <p:spPr>
          <a:xfrm>
            <a:off x="1238685" y="191037"/>
            <a:ext cx="971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  <a:latin typeface="Blackadder ITC" panose="04020505051007020D02" pitchFamily="82" charset="0"/>
              </a:rPr>
              <a:t>Some real life examples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7005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neo Docs | Camera for Face Detection | EN">
            <a:extLst>
              <a:ext uri="{FF2B5EF4-FFF2-40B4-BE49-F238E27FC236}">
                <a16:creationId xmlns:a16="http://schemas.microsoft.com/office/drawing/2014/main" id="{F9842528-5005-4988-8981-809A05F86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983"/>
          <a:stretch/>
        </p:blipFill>
        <p:spPr bwMode="auto">
          <a:xfrm>
            <a:off x="4910070" y="323031"/>
            <a:ext cx="8729730" cy="5716640"/>
          </a:xfrm>
          <a:prstGeom prst="rect">
            <a:avLst/>
          </a:prstGeom>
          <a:solidFill>
            <a:schemeClr val="tx1">
              <a:alpha val="46000"/>
            </a:scheme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6EE6A-B244-8E0E-D1BA-19B3D57F63D5}"/>
              </a:ext>
            </a:extLst>
          </p:cNvPr>
          <p:cNvSpPr txBox="1"/>
          <p:nvPr/>
        </p:nvSpPr>
        <p:spPr>
          <a:xfrm>
            <a:off x="1604717" y="1931461"/>
            <a:ext cx="6343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bg1"/>
                </a:solidFill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Face detection in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F6D8E-DF59-0118-B0AF-A425A08B3907}"/>
              </a:ext>
            </a:extLst>
          </p:cNvPr>
          <p:cNvSpPr txBox="1"/>
          <p:nvPr/>
        </p:nvSpPr>
        <p:spPr>
          <a:xfrm>
            <a:off x="1604717" y="1124767"/>
            <a:ext cx="576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Healthcare and medical diagnosis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C948-665A-E3E0-148F-4C68483E970A}"/>
              </a:ext>
            </a:extLst>
          </p:cNvPr>
          <p:cNvSpPr txBox="1"/>
          <p:nvPr/>
        </p:nvSpPr>
        <p:spPr>
          <a:xfrm>
            <a:off x="1604717" y="4430470"/>
            <a:ext cx="3791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Commute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290E0-B00E-C2B2-14AA-89BA3C7433AD}"/>
              </a:ext>
            </a:extLst>
          </p:cNvPr>
          <p:cNvSpPr txBox="1"/>
          <p:nvPr/>
        </p:nvSpPr>
        <p:spPr>
          <a:xfrm>
            <a:off x="1604717" y="5182757"/>
            <a:ext cx="2032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Agriculture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194B2-33A1-1253-7392-583232E6117F}"/>
              </a:ext>
            </a:extLst>
          </p:cNvPr>
          <p:cNvSpPr txBox="1"/>
          <p:nvPr/>
        </p:nvSpPr>
        <p:spPr>
          <a:xfrm>
            <a:off x="1604717" y="5984052"/>
            <a:ext cx="356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Smart assistants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83A7B99-B5F6-8A0E-58E9-9E54F3C6DA58}"/>
                  </a:ext>
                </a:extLst>
              </p14:cNvPr>
              <p14:cNvContentPartPr/>
              <p14:nvPr/>
            </p14:nvContentPartPr>
            <p14:xfrm>
              <a:off x="1604717" y="2691514"/>
              <a:ext cx="6019576" cy="26445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83A7B99-B5F6-8A0E-58E9-9E54F3C6DA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6796" y="2683566"/>
                <a:ext cx="6035058" cy="2799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4511D7-02FC-3075-4AB4-DF365ECB56DE}"/>
              </a:ext>
            </a:extLst>
          </p:cNvPr>
          <p:cNvSpPr txBox="1"/>
          <p:nvPr/>
        </p:nvSpPr>
        <p:spPr>
          <a:xfrm>
            <a:off x="1604717" y="3009998"/>
            <a:ext cx="4178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400" dirty="0">
                <a:solidFill>
                  <a:prstClr val="white"/>
                </a:solidFill>
              </a:rPr>
              <a:t>Machine learning finds its application in face detection amidst non-face objects such as buildings, landscapes, or other human body parts, such as legs or hands. It plays a crucial role in fortifying surveillance techniques by tracking down terrorists and criminals, making the world a safer place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6" descr="How Medicine use Machine Learning for Medical Diagnosis">
            <a:extLst>
              <a:ext uri="{FF2B5EF4-FFF2-40B4-BE49-F238E27FC236}">
                <a16:creationId xmlns:a16="http://schemas.microsoft.com/office/drawing/2014/main" id="{AFCA5E62-DD0E-4584-A4AC-495CD35F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2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"/>
                    </a14:imgEffect>
                    <a14:imgEffect>
                      <a14:brightnessContrast bright="-49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814"/>
          <a:stretch/>
        </p:blipFill>
        <p:spPr bwMode="auto">
          <a:xfrm>
            <a:off x="3637068" y="-7005309"/>
            <a:ext cx="8547710" cy="6858000"/>
          </a:xfrm>
          <a:prstGeom prst="rect">
            <a:avLst/>
          </a:prstGeom>
          <a:noFill/>
        </p:spPr>
      </p:pic>
      <p:pic>
        <p:nvPicPr>
          <p:cNvPr id="15" name="Picture 4" descr="8,096 Gps Tracking Stock Photos, Pictures &amp; Royalty-Free Images - iStock">
            <a:extLst>
              <a:ext uri="{FF2B5EF4-FFF2-40B4-BE49-F238E27FC236}">
                <a16:creationId xmlns:a16="http://schemas.microsoft.com/office/drawing/2014/main" id="{FFCE8243-E45D-423A-A5FE-365EF1A8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8000"/>
                    </a14:imgEffect>
                    <a14:imgEffect>
                      <a14:brightnessContrast bright="-37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94" y="6980401"/>
            <a:ext cx="83439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F33715-3D44-4A16-9345-4F71FD5D9FCC}"/>
              </a:ext>
            </a:extLst>
          </p:cNvPr>
          <p:cNvSpPr txBox="1"/>
          <p:nvPr/>
        </p:nvSpPr>
        <p:spPr>
          <a:xfrm>
            <a:off x="1238685" y="191037"/>
            <a:ext cx="971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  <a:latin typeface="Blackadder ITC" panose="04020505051007020D02" pitchFamily="82" charset="0"/>
              </a:rPr>
              <a:t>Some real life examples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5708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-4.79167E-6 0.0379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8,096 Gps Tracking Stock Photos, Pictures &amp; Royalty-Free Images - iStock">
            <a:extLst>
              <a:ext uri="{FF2B5EF4-FFF2-40B4-BE49-F238E27FC236}">
                <a16:creationId xmlns:a16="http://schemas.microsoft.com/office/drawing/2014/main" id="{1A65E93D-CB3B-4E80-A7DF-5C35802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  <a14:imgEffect>
                      <a14:brightnessContrast bright="-37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354" y="785739"/>
            <a:ext cx="8343900" cy="5562600"/>
          </a:xfrm>
          <a:prstGeom prst="rect">
            <a:avLst/>
          </a:prstGeom>
          <a:solidFill>
            <a:schemeClr val="tx1">
              <a:alpha val="46000"/>
            </a:schemeClr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wneo Docs | Camera for Face Detection | EN">
            <a:extLst>
              <a:ext uri="{FF2B5EF4-FFF2-40B4-BE49-F238E27FC236}">
                <a16:creationId xmlns:a16="http://schemas.microsoft.com/office/drawing/2014/main" id="{F9842528-5005-4988-8981-809A05F86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6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983"/>
          <a:stretch/>
        </p:blipFill>
        <p:spPr bwMode="auto">
          <a:xfrm>
            <a:off x="4614505" y="-5728746"/>
            <a:ext cx="8729730" cy="571664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6EE6A-B244-8E0E-D1BA-19B3D57F63D5}"/>
              </a:ext>
            </a:extLst>
          </p:cNvPr>
          <p:cNvSpPr txBox="1"/>
          <p:nvPr/>
        </p:nvSpPr>
        <p:spPr>
          <a:xfrm>
            <a:off x="1604717" y="1821566"/>
            <a:ext cx="4294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r>
              <a:rPr lang="en-US" dirty="0"/>
              <a:t>Face detection in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F6D8E-DF59-0118-B0AF-A425A08B3907}"/>
              </a:ext>
            </a:extLst>
          </p:cNvPr>
          <p:cNvSpPr txBox="1"/>
          <p:nvPr/>
        </p:nvSpPr>
        <p:spPr>
          <a:xfrm>
            <a:off x="1604717" y="1124767"/>
            <a:ext cx="576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Healthcare and medical diagnosis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C948-665A-E3E0-148F-4C68483E970A}"/>
              </a:ext>
            </a:extLst>
          </p:cNvPr>
          <p:cNvSpPr txBox="1"/>
          <p:nvPr/>
        </p:nvSpPr>
        <p:spPr>
          <a:xfrm>
            <a:off x="1604717" y="2514601"/>
            <a:ext cx="5591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r>
              <a:rPr lang="en-US" dirty="0"/>
              <a:t>Commute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290E0-B00E-C2B2-14AA-89BA3C7433AD}"/>
              </a:ext>
            </a:extLst>
          </p:cNvPr>
          <p:cNvSpPr txBox="1"/>
          <p:nvPr/>
        </p:nvSpPr>
        <p:spPr>
          <a:xfrm>
            <a:off x="1604717" y="5182757"/>
            <a:ext cx="2032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Agriculture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194B2-33A1-1253-7392-583232E6117F}"/>
              </a:ext>
            </a:extLst>
          </p:cNvPr>
          <p:cNvSpPr txBox="1"/>
          <p:nvPr/>
        </p:nvSpPr>
        <p:spPr>
          <a:xfrm>
            <a:off x="1604717" y="5984052"/>
            <a:ext cx="356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Smart assistants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625506-4B5E-44F6-B2E4-75B27685E06F}"/>
                  </a:ext>
                </a:extLst>
              </p14:cNvPr>
              <p14:cNvContentPartPr/>
              <p14:nvPr/>
            </p14:nvContentPartPr>
            <p14:xfrm>
              <a:off x="1476006" y="3321294"/>
              <a:ext cx="5593801" cy="245745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625506-4B5E-44F6-B2E4-75B27685E0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8085" y="3313343"/>
                <a:ext cx="5609282" cy="261285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2BAAE4-0CC2-441A-8F72-A383A2947480}"/>
              </a:ext>
            </a:extLst>
          </p:cNvPr>
          <p:cNvSpPr txBox="1"/>
          <p:nvPr/>
        </p:nvSpPr>
        <p:spPr>
          <a:xfrm>
            <a:off x="1547945" y="3676403"/>
            <a:ext cx="4178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400" dirty="0">
                <a:solidFill>
                  <a:prstClr val="white"/>
                </a:solidFill>
              </a:rPr>
              <a:t>Machine Learning in platforms that use maps and routing ensures punctuality through ML algorithms to calculate the quickest route having less traffic, arrival time, the pick-up location, and the best optimal route to a destination.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4" descr="Using Google Earth Engine to render satellite layers on a map | NGIS">
            <a:extLst>
              <a:ext uri="{FF2B5EF4-FFF2-40B4-BE49-F238E27FC236}">
                <a16:creationId xmlns:a16="http://schemas.microsoft.com/office/drawing/2014/main" id="{1A676ED8-480F-4A9D-9E2C-2D13B4BF9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8000"/>
                    </a14:imgEffect>
                    <a14:imgEffect>
                      <a14:brightnessContrast bright="-24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05" y="6861547"/>
            <a:ext cx="8346432" cy="55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A5BAB6-FE4E-48FF-ACBF-A56A1F10A22B}"/>
              </a:ext>
            </a:extLst>
          </p:cNvPr>
          <p:cNvSpPr txBox="1"/>
          <p:nvPr/>
        </p:nvSpPr>
        <p:spPr>
          <a:xfrm>
            <a:off x="1238685" y="191037"/>
            <a:ext cx="971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  <a:latin typeface="Blackadder ITC" panose="04020505051007020D02" pitchFamily="82" charset="0"/>
              </a:rPr>
              <a:t>Some real life examples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42103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-4.79167E-6 0.0379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Using Google Earth Engine to render satellite layers on a map | NGIS">
            <a:extLst>
              <a:ext uri="{FF2B5EF4-FFF2-40B4-BE49-F238E27FC236}">
                <a16:creationId xmlns:a16="http://schemas.microsoft.com/office/drawing/2014/main" id="{D2AE9545-707E-4D50-BBC2-98787531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  <a14:imgEffect>
                      <a14:brightnessContrast bright="-24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003" y="697984"/>
            <a:ext cx="8346432" cy="55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,096 Gps Tracking Stock Photos, Pictures &amp; Royalty-Free Images - iStock">
            <a:extLst>
              <a:ext uri="{FF2B5EF4-FFF2-40B4-BE49-F238E27FC236}">
                <a16:creationId xmlns:a16="http://schemas.microsoft.com/office/drawing/2014/main" id="{1A65E93D-CB3B-4E80-A7DF-5C35802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"/>
                    </a14:imgEffect>
                    <a14:imgEffect>
                      <a14:brightnessContrast bright="-37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94" y="-5649197"/>
            <a:ext cx="8343900" cy="55626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6EE6A-B244-8E0E-D1BA-19B3D57F63D5}"/>
              </a:ext>
            </a:extLst>
          </p:cNvPr>
          <p:cNvSpPr txBox="1"/>
          <p:nvPr/>
        </p:nvSpPr>
        <p:spPr>
          <a:xfrm>
            <a:off x="1604717" y="1821566"/>
            <a:ext cx="4294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r>
              <a:rPr lang="en-US" dirty="0"/>
              <a:t>Face detection in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F6D8E-DF59-0118-B0AF-A425A08B3907}"/>
              </a:ext>
            </a:extLst>
          </p:cNvPr>
          <p:cNvSpPr txBox="1"/>
          <p:nvPr/>
        </p:nvSpPr>
        <p:spPr>
          <a:xfrm>
            <a:off x="1604717" y="1124767"/>
            <a:ext cx="576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Healthcare and medical diagnosis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C948-665A-E3E0-148F-4C68483E970A}"/>
              </a:ext>
            </a:extLst>
          </p:cNvPr>
          <p:cNvSpPr txBox="1"/>
          <p:nvPr/>
        </p:nvSpPr>
        <p:spPr>
          <a:xfrm>
            <a:off x="1604717" y="2514601"/>
            <a:ext cx="5591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r>
              <a:rPr lang="en-US" dirty="0"/>
              <a:t>Commute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290E0-B00E-C2B2-14AA-89BA3C7433AD}"/>
              </a:ext>
            </a:extLst>
          </p:cNvPr>
          <p:cNvSpPr txBox="1"/>
          <p:nvPr/>
        </p:nvSpPr>
        <p:spPr>
          <a:xfrm>
            <a:off x="1604717" y="3207636"/>
            <a:ext cx="29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r>
              <a:rPr lang="en-US" dirty="0"/>
              <a:t>Agriculture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194B2-33A1-1253-7392-583232E6117F}"/>
              </a:ext>
            </a:extLst>
          </p:cNvPr>
          <p:cNvSpPr txBox="1"/>
          <p:nvPr/>
        </p:nvSpPr>
        <p:spPr>
          <a:xfrm>
            <a:off x="1604717" y="5984052"/>
            <a:ext cx="356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Smart assistants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619D7-ACD3-40FA-BC7E-299D8299F3AB}"/>
              </a:ext>
            </a:extLst>
          </p:cNvPr>
          <p:cNvSpPr txBox="1"/>
          <p:nvPr/>
        </p:nvSpPr>
        <p:spPr>
          <a:xfrm>
            <a:off x="1547945" y="4261178"/>
            <a:ext cx="417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400" dirty="0">
                <a:solidFill>
                  <a:prstClr val="white"/>
                </a:solidFill>
              </a:rPr>
              <a:t>Machine learning in agriculture enables precise and efficient farming with less manpower for high-quality production.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11DC146-494B-456B-B92B-321F9C89E904}"/>
                  </a:ext>
                </a:extLst>
              </p14:cNvPr>
              <p14:cNvContentPartPr/>
              <p14:nvPr/>
            </p14:nvContentPartPr>
            <p14:xfrm>
              <a:off x="1604717" y="3956895"/>
              <a:ext cx="2719633" cy="11947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11DC146-494B-456B-B92B-321F9C89E9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6796" y="3948954"/>
                <a:ext cx="2735114" cy="134999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6">
            <a:extLst>
              <a:ext uri="{FF2B5EF4-FFF2-40B4-BE49-F238E27FC236}">
                <a16:creationId xmlns:a16="http://schemas.microsoft.com/office/drawing/2014/main" id="{FD4981CF-BA3F-4952-804B-2BC32E382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"/>
                    </a14:imgEffect>
                    <a14:imgEffect>
                      <a14:brightnessContrast bright="-2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7045206"/>
            <a:ext cx="8499084" cy="6006222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BB870D-781E-4097-843A-F596D5E8B8F0}"/>
              </a:ext>
            </a:extLst>
          </p:cNvPr>
          <p:cNvSpPr txBox="1"/>
          <p:nvPr/>
        </p:nvSpPr>
        <p:spPr>
          <a:xfrm>
            <a:off x="1238685" y="191037"/>
            <a:ext cx="971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  <a:latin typeface="Blackadder ITC" panose="04020505051007020D02" pitchFamily="82" charset="0"/>
              </a:rPr>
              <a:t>Some real life examples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50579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-4.791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B4B8F6C0-7B28-42C6-B480-FE135A01A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-2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216" y="425889"/>
            <a:ext cx="8499084" cy="6006222"/>
          </a:xfrm>
          <a:prstGeom prst="rect">
            <a:avLst/>
          </a:prstGeom>
          <a:noFill/>
        </p:spPr>
      </p:pic>
      <p:pic>
        <p:nvPicPr>
          <p:cNvPr id="4100" name="Picture 4" descr="Using Google Earth Engine to render satellite layers on a map | NGIS">
            <a:extLst>
              <a:ext uri="{FF2B5EF4-FFF2-40B4-BE49-F238E27FC236}">
                <a16:creationId xmlns:a16="http://schemas.microsoft.com/office/drawing/2014/main" id="{D2AE9545-707E-4D50-BBC2-98787531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8000"/>
                    </a14:imgEffect>
                    <a14:imgEffect>
                      <a14:brightnessContrast bright="-24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68" y="-5828818"/>
            <a:ext cx="8346432" cy="55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6EE6A-B244-8E0E-D1BA-19B3D57F63D5}"/>
              </a:ext>
            </a:extLst>
          </p:cNvPr>
          <p:cNvSpPr txBox="1"/>
          <p:nvPr/>
        </p:nvSpPr>
        <p:spPr>
          <a:xfrm>
            <a:off x="1604717" y="1821566"/>
            <a:ext cx="4294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r>
              <a:rPr lang="en-US" dirty="0"/>
              <a:t>Face detection in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F6D8E-DF59-0118-B0AF-A425A08B3907}"/>
              </a:ext>
            </a:extLst>
          </p:cNvPr>
          <p:cNvSpPr txBox="1"/>
          <p:nvPr/>
        </p:nvSpPr>
        <p:spPr>
          <a:xfrm>
            <a:off x="1604717" y="1124767"/>
            <a:ext cx="576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  <a:cs typeface="+mn-cs"/>
              </a:rPr>
              <a:t>Healthcare and medical diagnosis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C948-665A-E3E0-148F-4C68483E970A}"/>
              </a:ext>
            </a:extLst>
          </p:cNvPr>
          <p:cNvSpPr txBox="1"/>
          <p:nvPr/>
        </p:nvSpPr>
        <p:spPr>
          <a:xfrm>
            <a:off x="1604717" y="2514601"/>
            <a:ext cx="5591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r>
              <a:rPr lang="en-US" dirty="0"/>
              <a:t>Commute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290E0-B00E-C2B2-14AA-89BA3C7433AD}"/>
              </a:ext>
            </a:extLst>
          </p:cNvPr>
          <p:cNvSpPr txBox="1"/>
          <p:nvPr/>
        </p:nvSpPr>
        <p:spPr>
          <a:xfrm>
            <a:off x="1604717" y="3207636"/>
            <a:ext cx="29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r>
              <a:rPr lang="en-US" dirty="0"/>
              <a:t>Agriculture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194B2-33A1-1253-7392-583232E6117F}"/>
              </a:ext>
            </a:extLst>
          </p:cNvPr>
          <p:cNvSpPr txBox="1"/>
          <p:nvPr/>
        </p:nvSpPr>
        <p:spPr>
          <a:xfrm>
            <a:off x="1524598" y="3921350"/>
            <a:ext cx="4224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andory" pitchFamily="50" charset="0"/>
                <a:ea typeface="Adobe Myungjo Std M" panose="02020600000000000000" pitchFamily="18" charset="-128"/>
              </a:defRPr>
            </a:lvl1pPr>
          </a:lstStyle>
          <a:p>
            <a:r>
              <a:rPr lang="en-US" dirty="0"/>
              <a:t>Smart assistants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619D7-ACD3-40FA-BC7E-299D8299F3AB}"/>
              </a:ext>
            </a:extLst>
          </p:cNvPr>
          <p:cNvSpPr txBox="1"/>
          <p:nvPr/>
        </p:nvSpPr>
        <p:spPr>
          <a:xfrm>
            <a:off x="1524598" y="5328099"/>
            <a:ext cx="417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400" dirty="0">
                <a:solidFill>
                  <a:prstClr val="white"/>
                </a:solidFill>
              </a:rPr>
              <a:t>Siri, Alexa, and Google Assistants are just some of the smart assistants used in everyday life to carry out activities like setting reminders, alarms, checking the weather, etc.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9B8071-6727-4E0E-80FE-E4B6FF96FC17}"/>
                  </a:ext>
                </a:extLst>
              </p14:cNvPr>
              <p14:cNvContentPartPr/>
              <p14:nvPr/>
            </p14:nvContentPartPr>
            <p14:xfrm>
              <a:off x="1604717" y="4752347"/>
              <a:ext cx="4400251" cy="28345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9B8071-6727-4E0E-80FE-E4B6FF96FC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6796" y="4744393"/>
                <a:ext cx="4416093" cy="29899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EA06806-DFA9-44F9-A6F3-D213848C1823}"/>
              </a:ext>
            </a:extLst>
          </p:cNvPr>
          <p:cNvSpPr txBox="1"/>
          <p:nvPr/>
        </p:nvSpPr>
        <p:spPr>
          <a:xfrm>
            <a:off x="1238685" y="191037"/>
            <a:ext cx="971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  <a:latin typeface="Blackadder ITC" panose="04020505051007020D02" pitchFamily="82" charset="0"/>
              </a:rPr>
              <a:t>Some real life examples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15613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-4.791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10133</TotalTime>
  <Words>498</Words>
  <Application>Microsoft Office PowerPoint</Application>
  <PresentationFormat>Widescreen</PresentationFormat>
  <Paragraphs>127</Paragraphs>
  <Slides>32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Blackadder ITC</vt:lpstr>
      <vt:lpstr>Calibri</vt:lpstr>
      <vt:lpstr>Calibri Light</vt:lpstr>
      <vt:lpstr>Perandory</vt:lpstr>
      <vt:lpstr>Roboto</vt:lpstr>
      <vt:lpstr>Celestial</vt:lpstr>
      <vt:lpstr>Office Theme</vt:lpstr>
      <vt:lpstr>Embedded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Machine learning</vt:lpstr>
      <vt:lpstr>What is Machine learning</vt:lpstr>
      <vt:lpstr>How does machine learning work</vt:lpstr>
      <vt:lpstr>How does machine learning work</vt:lpstr>
      <vt:lpstr>Let’s first know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What is Machine learning</vt:lpstr>
      <vt:lpstr>Network Technology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machine learning</dc:title>
  <dc:creator>BaSSeL YasseR</dc:creator>
  <cp:lastModifiedBy>BaSSeL YasseR</cp:lastModifiedBy>
  <cp:revision>53</cp:revision>
  <dcterms:created xsi:type="dcterms:W3CDTF">2022-12-05T21:54:54Z</dcterms:created>
  <dcterms:modified xsi:type="dcterms:W3CDTF">2022-12-12T22:50:25Z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